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347" r:id="rId3"/>
    <p:sldId id="357" r:id="rId4"/>
    <p:sldId id="292" r:id="rId5"/>
    <p:sldId id="311" r:id="rId6"/>
    <p:sldId id="326" r:id="rId7"/>
    <p:sldId id="329" r:id="rId8"/>
    <p:sldId id="294" r:id="rId9"/>
    <p:sldId id="295" r:id="rId10"/>
    <p:sldId id="348" r:id="rId11"/>
    <p:sldId id="296" r:id="rId12"/>
    <p:sldId id="328" r:id="rId13"/>
    <p:sldId id="349" r:id="rId14"/>
    <p:sldId id="354" r:id="rId15"/>
    <p:sldId id="355" r:id="rId16"/>
    <p:sldId id="356" r:id="rId17"/>
    <p:sldId id="368" r:id="rId18"/>
    <p:sldId id="359" r:id="rId19"/>
    <p:sldId id="360" r:id="rId20"/>
    <p:sldId id="361" r:id="rId21"/>
    <p:sldId id="362" r:id="rId22"/>
    <p:sldId id="363" r:id="rId23"/>
    <p:sldId id="365" r:id="rId24"/>
    <p:sldId id="366" r:id="rId25"/>
    <p:sldId id="369" r:id="rId26"/>
    <p:sldId id="298" r:id="rId27"/>
    <p:sldId id="367"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2" autoAdjust="0"/>
    <p:restoredTop sz="85317" autoAdjust="0"/>
  </p:normalViewPr>
  <p:slideViewPr>
    <p:cSldViewPr>
      <p:cViewPr varScale="1">
        <p:scale>
          <a:sx n="60" d="100"/>
          <a:sy n="60" d="100"/>
        </p:scale>
        <p:origin x="1668"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6A7EF1-0D1A-403C-B1FA-C5BA444A3D50}" type="datetimeFigureOut">
              <a:rPr lang="en-US" smtClean="0"/>
              <a:t>12/29/2022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F71A0F-B233-4B9A-BA41-558A20141DF5}" type="slidenum">
              <a:rPr lang="en-US" smtClean="0"/>
              <a:t>‹#›</a:t>
            </a:fld>
            <a:endParaRPr lang="en-US"/>
          </a:p>
        </p:txBody>
      </p:sp>
    </p:spTree>
    <p:extLst>
      <p:ext uri="{BB962C8B-B14F-4D97-AF65-F5344CB8AC3E}">
        <p14:creationId xmlns:p14="http://schemas.microsoft.com/office/powerpoint/2010/main" val="875149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predictious.co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F71A0F-B233-4B9A-BA41-558A20141DF5}" type="slidenum">
              <a:rPr lang="en-US" smtClean="0"/>
              <a:t>1</a:t>
            </a:fld>
            <a:endParaRPr lang="en-US"/>
          </a:p>
        </p:txBody>
      </p:sp>
    </p:spTree>
    <p:extLst>
      <p:ext uri="{BB962C8B-B14F-4D97-AF65-F5344CB8AC3E}">
        <p14:creationId xmlns:p14="http://schemas.microsoft.com/office/powerpoint/2010/main" val="3233049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baseline="0" dirty="0"/>
              <a:t>-flipping coins and rolling dice are popular because they are cheap and easy to understand but don’t scale because they are difficult to audit</a:t>
            </a:r>
          </a:p>
        </p:txBody>
      </p:sp>
      <p:sp>
        <p:nvSpPr>
          <p:cNvPr id="4" name="Slide Number Placeholder 3"/>
          <p:cNvSpPr>
            <a:spLocks noGrp="1"/>
          </p:cNvSpPr>
          <p:nvPr>
            <p:ph type="sldNum" sz="quarter" idx="10"/>
          </p:nvPr>
        </p:nvSpPr>
        <p:spPr/>
        <p:txBody>
          <a:bodyPr/>
          <a:lstStyle/>
          <a:p>
            <a:fld id="{49F71A0F-B233-4B9A-BA41-558A20141DF5}" type="slidenum">
              <a:rPr lang="en-US" smtClean="0"/>
              <a:t>10</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dirty="0"/>
              <a:t>-what is the fundamental problem here?</a:t>
            </a:r>
          </a:p>
          <a:p>
            <a:pPr marL="0" indent="0">
              <a:buFontTx/>
              <a:buNone/>
            </a:pPr>
            <a:r>
              <a:rPr lang="en-US" i="0" dirty="0"/>
              <a:t>TRUST</a:t>
            </a:r>
          </a:p>
          <a:p>
            <a:pPr marL="0" indent="0">
              <a:buFontTx/>
              <a:buNone/>
            </a:pPr>
            <a:endParaRPr lang="en-US" i="0" dirty="0"/>
          </a:p>
          <a:p>
            <a:pPr marL="0" indent="0">
              <a:buFontTx/>
              <a:buNone/>
            </a:pPr>
            <a:r>
              <a:rPr lang="en-US" i="0" dirty="0"/>
              <a:t>-actual lab?</a:t>
            </a:r>
          </a:p>
          <a:p>
            <a:pPr marL="0" indent="0">
              <a:buFontTx/>
              <a:buNone/>
            </a:pPr>
            <a:r>
              <a:rPr lang="en-US" i="0" dirty="0"/>
              <a:t>-all numbers are random?</a:t>
            </a:r>
          </a:p>
          <a:p>
            <a:pPr marL="0" indent="0">
              <a:buFontTx/>
              <a:buNone/>
            </a:pPr>
            <a:r>
              <a:rPr lang="en-US" i="0" dirty="0"/>
              <a:t>-published</a:t>
            </a:r>
            <a:r>
              <a:rPr lang="en-US" i="0" baseline="0" dirty="0"/>
              <a:t> on time?</a:t>
            </a:r>
          </a:p>
          <a:p>
            <a:pPr marL="0" indent="0">
              <a:buFontTx/>
              <a:buNone/>
            </a:pPr>
            <a:r>
              <a:rPr lang="en-US" i="0" baseline="0" dirty="0"/>
              <a:t>-web site isn’t hacked?</a:t>
            </a:r>
          </a:p>
          <a:p>
            <a:pPr marL="0" indent="0">
              <a:buFontTx/>
              <a:buNone/>
            </a:pPr>
            <a:r>
              <a:rPr lang="en-US" i="0" baseline="0" dirty="0"/>
              <a:t>Etc.</a:t>
            </a:r>
            <a:endParaRPr lang="en-US" i="0" dirty="0"/>
          </a:p>
        </p:txBody>
      </p:sp>
      <p:sp>
        <p:nvSpPr>
          <p:cNvPr id="4" name="Slide Number Placeholder 3"/>
          <p:cNvSpPr>
            <a:spLocks noGrp="1"/>
          </p:cNvSpPr>
          <p:nvPr>
            <p:ph type="sldNum" sz="quarter" idx="10"/>
          </p:nvPr>
        </p:nvSpPr>
        <p:spPr/>
        <p:txBody>
          <a:bodyPr/>
          <a:lstStyle/>
          <a:p>
            <a:fld id="{49F71A0F-B233-4B9A-BA41-558A20141DF5}" type="slidenum">
              <a:rPr lang="en-US" smtClean="0"/>
              <a:t>11</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baseline="0" dirty="0"/>
              <a:t>-some phenomena, e.g. weather can be predicted</a:t>
            </a:r>
            <a:r>
              <a:rPr lang="en-US" i="0" baseline="0"/>
              <a:t>, therefore use least </a:t>
            </a:r>
            <a:r>
              <a:rPr lang="en-US" i="0" baseline="0" dirty="0"/>
              <a:t>significant digits</a:t>
            </a:r>
          </a:p>
          <a:p>
            <a:pPr marL="0" indent="0">
              <a:buFontTx/>
              <a:buNone/>
            </a:pPr>
            <a:endParaRPr lang="en-US" i="0" baseline="0" dirty="0"/>
          </a:p>
          <a:p>
            <a:pPr marL="0" indent="0">
              <a:buFontTx/>
              <a:buNone/>
            </a:pPr>
            <a:r>
              <a:rPr lang="en-US" i="0" baseline="0" dirty="0"/>
              <a:t>-truly random</a:t>
            </a:r>
          </a:p>
          <a:p>
            <a:pPr marL="0" indent="0">
              <a:buFontTx/>
              <a:buNone/>
            </a:pPr>
            <a:r>
              <a:rPr lang="en-US" i="0" baseline="0" dirty="0"/>
              <a:t>-too far fetched to believe someone would fly a spacecraft in the sky to tamper with radiation levels</a:t>
            </a:r>
          </a:p>
        </p:txBody>
      </p:sp>
      <p:sp>
        <p:nvSpPr>
          <p:cNvPr id="4" name="Slide Number Placeholder 3"/>
          <p:cNvSpPr>
            <a:spLocks noGrp="1"/>
          </p:cNvSpPr>
          <p:nvPr>
            <p:ph type="sldNum" sz="quarter" idx="10"/>
          </p:nvPr>
        </p:nvSpPr>
        <p:spPr/>
        <p:txBody>
          <a:bodyPr/>
          <a:lstStyle/>
          <a:p>
            <a:fld id="{49F71A0F-B233-4B9A-BA41-558A20141DF5}" type="slidenum">
              <a:rPr lang="en-US" smtClean="0"/>
              <a:t>12</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baseline="0" dirty="0"/>
              <a:t>-difficult to manipulate/predict – if you can predict to within a penny what a stock value will be, you can become very </a:t>
            </a:r>
            <a:r>
              <a:rPr lang="en-US" i="0" baseline="0" dirty="0" err="1"/>
              <a:t>very</a:t>
            </a:r>
            <a:r>
              <a:rPr lang="en-US" i="0" baseline="0" dirty="0"/>
              <a:t> rich!</a:t>
            </a:r>
          </a:p>
          <a:p>
            <a:pPr marL="0" indent="0">
              <a:buFontTx/>
              <a:buNone/>
            </a:pPr>
            <a:endParaRPr lang="en-US" i="0" baseline="0" dirty="0"/>
          </a:p>
          <a:p>
            <a:pPr marL="0" indent="0">
              <a:buFontTx/>
              <a:buNone/>
            </a:pPr>
            <a:r>
              <a:rPr lang="en-US" i="0" baseline="0" dirty="0"/>
              <a:t>-trusted party in this case is the stock market</a:t>
            </a:r>
          </a:p>
          <a:p>
            <a:pPr marL="0" indent="0">
              <a:buFontTx/>
              <a:buNone/>
            </a:pPr>
            <a:r>
              <a:rPr lang="en-US" i="0" baseline="0" dirty="0"/>
              <a:t>-they can insert their own orders in the book to manipulate prices – not easy but not impossible</a:t>
            </a:r>
          </a:p>
        </p:txBody>
      </p:sp>
      <p:sp>
        <p:nvSpPr>
          <p:cNvPr id="4" name="Slide Number Placeholder 3"/>
          <p:cNvSpPr>
            <a:spLocks noGrp="1"/>
          </p:cNvSpPr>
          <p:nvPr>
            <p:ph type="sldNum" sz="quarter" idx="10"/>
          </p:nvPr>
        </p:nvSpPr>
        <p:spPr/>
        <p:txBody>
          <a:bodyPr/>
          <a:lstStyle/>
          <a:p>
            <a:fld id="{49F71A0F-B233-4B9A-BA41-558A20141DF5}" type="slidenum">
              <a:rPr lang="en-US" smtClean="0"/>
              <a:t>13</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baseline="0" dirty="0"/>
              <a:t>-first several bits of any block will be zero</a:t>
            </a:r>
          </a:p>
          <a:p>
            <a:pPr marL="0" indent="0">
              <a:buFontTx/>
              <a:buNone/>
            </a:pPr>
            <a:r>
              <a:rPr lang="en-US" i="0" baseline="0" dirty="0"/>
              <a:t>-other bits can be used to generate randomness</a:t>
            </a:r>
          </a:p>
        </p:txBody>
      </p:sp>
      <p:sp>
        <p:nvSpPr>
          <p:cNvPr id="4" name="Slide Number Placeholder 3"/>
          <p:cNvSpPr>
            <a:spLocks noGrp="1"/>
          </p:cNvSpPr>
          <p:nvPr>
            <p:ph type="sldNum" sz="quarter" idx="10"/>
          </p:nvPr>
        </p:nvSpPr>
        <p:spPr/>
        <p:txBody>
          <a:bodyPr/>
          <a:lstStyle/>
          <a:p>
            <a:fld id="{49F71A0F-B233-4B9A-BA41-558A20141DF5}" type="slidenum">
              <a:rPr lang="en-US" smtClean="0"/>
              <a:t>14</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baseline="0" dirty="0"/>
              <a:t>-coin flip/lottery is feasible if cost of manipulation is greater than cost of bet</a:t>
            </a:r>
          </a:p>
        </p:txBody>
      </p:sp>
      <p:sp>
        <p:nvSpPr>
          <p:cNvPr id="4" name="Slide Number Placeholder 3"/>
          <p:cNvSpPr>
            <a:spLocks noGrp="1"/>
          </p:cNvSpPr>
          <p:nvPr>
            <p:ph type="sldNum" sz="quarter" idx="10"/>
          </p:nvPr>
        </p:nvSpPr>
        <p:spPr/>
        <p:txBody>
          <a:bodyPr/>
          <a:lstStyle/>
          <a:p>
            <a:fld id="{49F71A0F-B233-4B9A-BA41-558A20141DF5}" type="slidenum">
              <a:rPr lang="en-US" smtClean="0"/>
              <a:t>15</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baseline="0" dirty="0"/>
              <a:t>-currently there is no randomness in </a:t>
            </a:r>
            <a:r>
              <a:rPr lang="en-US" i="0" baseline="0" dirty="0" err="1"/>
              <a:t>Bitcoin</a:t>
            </a:r>
            <a:r>
              <a:rPr lang="en-US" i="0" baseline="0" dirty="0"/>
              <a:t> scripts because its easier for everyone to verify things that way</a:t>
            </a:r>
          </a:p>
          <a:p>
            <a:pPr marL="0" indent="0">
              <a:buFontTx/>
              <a:buNone/>
            </a:pPr>
            <a:endParaRPr lang="en-US" i="0" baseline="0" dirty="0"/>
          </a:p>
          <a:p>
            <a:pPr marL="0" indent="0">
              <a:buFontTx/>
              <a:buNone/>
            </a:pPr>
            <a:r>
              <a:rPr lang="en-US" i="0" baseline="0" dirty="0"/>
              <a:t>-special new </a:t>
            </a:r>
            <a:r>
              <a:rPr lang="en-US" i="0" baseline="0" dirty="0" err="1"/>
              <a:t>opcode</a:t>
            </a:r>
            <a:r>
              <a:rPr lang="en-US" i="0" baseline="0" dirty="0"/>
              <a:t> which could make a random decision based on beacon output of previous block</a:t>
            </a:r>
          </a:p>
          <a:p>
            <a:pPr marL="0" indent="0">
              <a:buFontTx/>
              <a:buNone/>
            </a:pPr>
            <a:r>
              <a:rPr lang="en-US" i="0" baseline="0" dirty="0"/>
              <a:t>-entire lottery could be replaced with script</a:t>
            </a:r>
          </a:p>
          <a:p>
            <a:pPr marL="0" indent="0">
              <a:buFontTx/>
              <a:buNone/>
            </a:pPr>
            <a:r>
              <a:rPr lang="en-US" i="0" baseline="0" dirty="0"/>
              <a:t>-no multi-round protocols, no security deposits, no timed hash commitments</a:t>
            </a:r>
          </a:p>
          <a:p>
            <a:pPr marL="0" indent="0">
              <a:buFontTx/>
              <a:buNone/>
            </a:pPr>
            <a:endParaRPr lang="en-US" i="0" baseline="0" dirty="0"/>
          </a:p>
          <a:p>
            <a:pPr marL="0" indent="0">
              <a:buFontTx/>
              <a:buNone/>
            </a:pPr>
            <a:r>
              <a:rPr lang="en-US" i="0" baseline="0" dirty="0"/>
              <a:t>-miners can manipulate lottery by delaying transaction until later block if it suits them</a:t>
            </a:r>
          </a:p>
          <a:p>
            <a:pPr marL="0" indent="0">
              <a:buFontTx/>
              <a:buNone/>
            </a:pPr>
            <a:r>
              <a:rPr lang="en-US" i="0" baseline="0" dirty="0"/>
              <a:t>-does not require them to miss out on block rewards as they would have earlier</a:t>
            </a:r>
          </a:p>
          <a:p>
            <a:pPr marL="0" indent="0">
              <a:buFontTx/>
              <a:buNone/>
            </a:pPr>
            <a:endParaRPr lang="en-US" i="0" baseline="0" dirty="0"/>
          </a:p>
          <a:p>
            <a:pPr marL="0" indent="0">
              <a:buFontTx/>
              <a:buNone/>
            </a:pPr>
            <a:r>
              <a:rPr lang="en-US" i="0" baseline="0" dirty="0"/>
              <a:t>-protection – allow </a:t>
            </a:r>
            <a:r>
              <a:rPr lang="en-US" i="0" baseline="0" dirty="0" err="1"/>
              <a:t>opcode</a:t>
            </a:r>
            <a:r>
              <a:rPr lang="en-US" i="0" baseline="0" dirty="0"/>
              <a:t> to specify particular height from which to </a:t>
            </a:r>
            <a:r>
              <a:rPr lang="en-US" i="0" baseline="0"/>
              <a:t>read beacon</a:t>
            </a:r>
          </a:p>
          <a:p>
            <a:pPr marL="0" indent="0">
              <a:buFontTx/>
              <a:buNone/>
            </a:pPr>
            <a:endParaRPr lang="en-US" i="0" baseline="0" dirty="0"/>
          </a:p>
          <a:p>
            <a:pPr marL="0" indent="0">
              <a:buFontTx/>
              <a:buNone/>
            </a:pPr>
            <a:endParaRPr lang="en-US" i="0" baseline="0" dirty="0"/>
          </a:p>
        </p:txBody>
      </p:sp>
      <p:sp>
        <p:nvSpPr>
          <p:cNvPr id="4" name="Slide Number Placeholder 3"/>
          <p:cNvSpPr>
            <a:spLocks noGrp="1"/>
          </p:cNvSpPr>
          <p:nvPr>
            <p:ph type="sldNum" sz="quarter" idx="10"/>
          </p:nvPr>
        </p:nvSpPr>
        <p:spPr/>
        <p:txBody>
          <a:bodyPr/>
          <a:lstStyle/>
          <a:p>
            <a:fld id="{49F71A0F-B233-4B9A-BA41-558A20141DF5}" type="slidenum">
              <a:rPr lang="en-US" smtClean="0"/>
              <a:t>16</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i="0" baseline="0" dirty="0"/>
          </a:p>
        </p:txBody>
      </p:sp>
      <p:sp>
        <p:nvSpPr>
          <p:cNvPr id="4" name="Slide Number Placeholder 3"/>
          <p:cNvSpPr>
            <a:spLocks noGrp="1"/>
          </p:cNvSpPr>
          <p:nvPr>
            <p:ph type="sldNum" sz="quarter" idx="10"/>
          </p:nvPr>
        </p:nvSpPr>
        <p:spPr/>
        <p:txBody>
          <a:bodyPr/>
          <a:lstStyle/>
          <a:p>
            <a:fld id="{49F71A0F-B233-4B9A-BA41-558A20141DF5}" type="slidenum">
              <a:rPr lang="en-US" smtClean="0"/>
              <a:t>17</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baseline="0" dirty="0"/>
              <a:t>-each share for the team that wins is ultimately $1</a:t>
            </a:r>
          </a:p>
          <a:p>
            <a:pPr marL="0" indent="0">
              <a:buFontTx/>
              <a:buNone/>
            </a:pPr>
            <a:endParaRPr lang="en-US" i="0" baseline="0" dirty="0"/>
          </a:p>
          <a:p>
            <a:pPr marL="0" indent="0">
              <a:buFontTx/>
              <a:buNone/>
            </a:pPr>
            <a:r>
              <a:rPr lang="en-US" i="0" baseline="0" dirty="0"/>
              <a:t>-Germany starts trading at 12c – which means market believes Germany has a 12% chance of winning</a:t>
            </a:r>
          </a:p>
          <a:p>
            <a:pPr marL="0" indent="0">
              <a:buFontTx/>
              <a:buNone/>
            </a:pPr>
            <a:endParaRPr lang="en-US" i="0" baseline="0" dirty="0"/>
          </a:p>
          <a:p>
            <a:pPr marL="0" indent="0">
              <a:buFontTx/>
              <a:buNone/>
            </a:pPr>
            <a:r>
              <a:rPr lang="en-US" i="0" baseline="0" dirty="0"/>
              <a:t>-England was initially trading at 5c – but goes to 0 after group stage because it was knocked out</a:t>
            </a:r>
          </a:p>
          <a:p>
            <a:pPr marL="0" indent="0">
              <a:buFontTx/>
              <a:buNone/>
            </a:pPr>
            <a:endParaRPr lang="en-US" i="0" baseline="0" dirty="0"/>
          </a:p>
          <a:p>
            <a:pPr marL="0" indent="0">
              <a:buFontTx/>
              <a:buNone/>
            </a:pPr>
            <a:r>
              <a:rPr lang="en-US" i="0" baseline="0" dirty="0"/>
              <a:t>-US team was initially at 1c – no one thought they had a chance – but after good performance at group stage, shares shot up to 6c – you could make profit by selling shares right then</a:t>
            </a:r>
          </a:p>
          <a:p>
            <a:pPr marL="0" indent="0">
              <a:buFontTx/>
              <a:buNone/>
            </a:pPr>
            <a:endParaRPr lang="en-US" i="0" baseline="0" dirty="0"/>
          </a:p>
          <a:p>
            <a:pPr marL="0" indent="0">
              <a:buFontTx/>
              <a:buNone/>
            </a:pPr>
            <a:r>
              <a:rPr lang="en-US" i="0" baseline="0" dirty="0"/>
              <a:t>-US and England have been knocked out at semis – shares have gone to 0</a:t>
            </a:r>
          </a:p>
          <a:p>
            <a:pPr marL="0" indent="0">
              <a:buFontTx/>
              <a:buNone/>
            </a:pPr>
            <a:r>
              <a:rPr lang="en-US" i="0" baseline="0" dirty="0"/>
              <a:t>-all other prices have gone up – total add up to 1</a:t>
            </a:r>
          </a:p>
          <a:p>
            <a:pPr marL="0" indent="0">
              <a:buFontTx/>
              <a:buNone/>
            </a:pPr>
            <a:endParaRPr lang="en-US" i="0" baseline="0" dirty="0"/>
          </a:p>
          <a:p>
            <a:pPr marL="0" indent="0">
              <a:buFontTx/>
              <a:buNone/>
            </a:pPr>
            <a:r>
              <a:rPr lang="en-US" i="0" baseline="0" dirty="0"/>
              <a:t>-Brazil was supposed to win in semis but got knocked out – shares went straight to 0</a:t>
            </a:r>
          </a:p>
          <a:p>
            <a:pPr marL="0" indent="0">
              <a:buFontTx/>
              <a:buNone/>
            </a:pPr>
            <a:r>
              <a:rPr lang="en-US" i="0" baseline="0" dirty="0"/>
              <a:t>-great opportunity to ‘short’ the market</a:t>
            </a:r>
          </a:p>
          <a:p>
            <a:pPr marL="0" indent="0">
              <a:buFontTx/>
              <a:buNone/>
            </a:pPr>
            <a:endParaRPr lang="en-US" i="0" baseline="0" dirty="0"/>
          </a:p>
          <a:p>
            <a:pPr marL="0" indent="0">
              <a:buFontTx/>
              <a:buNone/>
            </a:pPr>
            <a:r>
              <a:rPr lang="en-US" i="0" baseline="0" dirty="0"/>
              <a:t>-finally only German shares have any value – because they won</a:t>
            </a:r>
          </a:p>
          <a:p>
            <a:pPr marL="0" indent="0">
              <a:buFontTx/>
              <a:buNone/>
            </a:pPr>
            <a:endParaRPr lang="en-US" i="0" baseline="0" dirty="0"/>
          </a:p>
          <a:p>
            <a:pPr marL="0" indent="0">
              <a:buFontTx/>
              <a:buNone/>
            </a:pPr>
            <a:r>
              <a:rPr lang="en-US" i="0" baseline="0" dirty="0"/>
              <a:t>-traditional sports betting (and general investment) – you buy German shares at beginning and just hold on to it</a:t>
            </a:r>
          </a:p>
          <a:p>
            <a:pPr marL="0" indent="0">
              <a:buFontTx/>
              <a:buNone/>
            </a:pPr>
            <a:r>
              <a:rPr lang="en-US" i="0" baseline="0" dirty="0"/>
              <a:t>-prediction markets – many other ways to play and profit – move money around all the time, short this, short that</a:t>
            </a:r>
          </a:p>
          <a:p>
            <a:pPr marL="0" indent="0">
              <a:buFontTx/>
              <a:buNone/>
            </a:pPr>
            <a:endParaRPr lang="en-US" i="0" baseline="0" dirty="0"/>
          </a:p>
        </p:txBody>
      </p:sp>
      <p:sp>
        <p:nvSpPr>
          <p:cNvPr id="4" name="Slide Number Placeholder 3"/>
          <p:cNvSpPr>
            <a:spLocks noGrp="1"/>
          </p:cNvSpPr>
          <p:nvPr>
            <p:ph type="sldNum" sz="quarter" idx="10"/>
          </p:nvPr>
        </p:nvSpPr>
        <p:spPr/>
        <p:txBody>
          <a:bodyPr/>
          <a:lstStyle/>
          <a:p>
            <a:fld id="{49F71A0F-B233-4B9A-BA41-558A20141DF5}" type="slidenum">
              <a:rPr lang="en-US" smtClean="0"/>
              <a:t>18</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baseline="0" dirty="0"/>
              <a:t>-in 2008, day before the election, Obama had a 90% chance of winning</a:t>
            </a:r>
          </a:p>
          <a:p>
            <a:pPr marL="0" indent="0">
              <a:buFontTx/>
              <a:buNone/>
            </a:pPr>
            <a:endParaRPr lang="en-US" i="0" baseline="0" dirty="0"/>
          </a:p>
          <a:p>
            <a:pPr marL="0" indent="0">
              <a:buFontTx/>
              <a:buNone/>
            </a:pPr>
            <a:r>
              <a:rPr lang="en-US" i="0" baseline="0" dirty="0"/>
              <a:t>-in 2016, markets were still confused (Trump vs. </a:t>
            </a:r>
            <a:r>
              <a:rPr lang="en-US" i="0" baseline="0"/>
              <a:t>Hillary)</a:t>
            </a:r>
            <a:endParaRPr lang="en-US" i="0" baseline="0" dirty="0"/>
          </a:p>
          <a:p>
            <a:pPr marL="0" indent="0">
              <a:buFontTx/>
              <a:buNone/>
            </a:pPr>
            <a:endParaRPr lang="en-US" i="0" baseline="0" dirty="0"/>
          </a:p>
        </p:txBody>
      </p:sp>
      <p:sp>
        <p:nvSpPr>
          <p:cNvPr id="4" name="Slide Number Placeholder 3"/>
          <p:cNvSpPr>
            <a:spLocks noGrp="1"/>
          </p:cNvSpPr>
          <p:nvPr>
            <p:ph type="sldNum" sz="quarter" idx="10"/>
          </p:nvPr>
        </p:nvSpPr>
        <p:spPr/>
        <p:txBody>
          <a:bodyPr/>
          <a:lstStyle/>
          <a:p>
            <a:fld id="{49F71A0F-B233-4B9A-BA41-558A20141DF5}" type="slidenum">
              <a:rPr lang="en-US" smtClean="0"/>
              <a:t>19</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baseline="0" dirty="0"/>
              <a:t>e.g. sealed bid auction without auctioneer!</a:t>
            </a:r>
          </a:p>
        </p:txBody>
      </p:sp>
      <p:sp>
        <p:nvSpPr>
          <p:cNvPr id="4" name="Slide Number Placeholder 3"/>
          <p:cNvSpPr>
            <a:spLocks noGrp="1"/>
          </p:cNvSpPr>
          <p:nvPr>
            <p:ph type="sldNum" sz="quarter" idx="10"/>
          </p:nvPr>
        </p:nvSpPr>
        <p:spPr/>
        <p:txBody>
          <a:bodyPr/>
          <a:lstStyle/>
          <a:p>
            <a:fld id="{49F71A0F-B233-4B9A-BA41-558A20141DF5}" type="slidenum">
              <a:rPr lang="en-US" smtClean="0"/>
              <a:t>2</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baseline="0" dirty="0"/>
              <a:t>-the human factor – people will be interested in profiting from information predicting future</a:t>
            </a:r>
          </a:p>
        </p:txBody>
      </p:sp>
      <p:sp>
        <p:nvSpPr>
          <p:cNvPr id="4" name="Slide Number Placeholder 3"/>
          <p:cNvSpPr>
            <a:spLocks noGrp="1"/>
          </p:cNvSpPr>
          <p:nvPr>
            <p:ph type="sldNum" sz="quarter" idx="10"/>
          </p:nvPr>
        </p:nvSpPr>
        <p:spPr/>
        <p:txBody>
          <a:bodyPr/>
          <a:lstStyle/>
          <a:p>
            <a:fld id="{49F71A0F-B233-4B9A-BA41-558A20141DF5}" type="slidenum">
              <a:rPr lang="en-US" smtClean="0"/>
              <a:t>20</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baseline="0" dirty="0"/>
              <a:t>-we need a way to accept and disburse money according to outcomes</a:t>
            </a:r>
          </a:p>
          <a:p>
            <a:pPr marL="0" indent="0">
              <a:buFontTx/>
              <a:buNone/>
            </a:pPr>
            <a:r>
              <a:rPr lang="en-US" i="0" baseline="0" dirty="0"/>
              <a:t>-we need decentralized arbitration</a:t>
            </a:r>
          </a:p>
          <a:p>
            <a:pPr marL="0" indent="0">
              <a:buFontTx/>
              <a:buNone/>
            </a:pPr>
            <a:r>
              <a:rPr lang="en-US" i="0" baseline="0" dirty="0"/>
              <a:t>-we need a decentralized way for people to find counterparties to trade shares with – i.e. the order book</a:t>
            </a:r>
          </a:p>
        </p:txBody>
      </p:sp>
      <p:sp>
        <p:nvSpPr>
          <p:cNvPr id="4" name="Slide Number Placeholder 3"/>
          <p:cNvSpPr>
            <a:spLocks noGrp="1"/>
          </p:cNvSpPr>
          <p:nvPr>
            <p:ph type="sldNum" sz="quarter" idx="10"/>
          </p:nvPr>
        </p:nvSpPr>
        <p:spPr/>
        <p:txBody>
          <a:bodyPr/>
          <a:lstStyle/>
          <a:p>
            <a:fld id="{49F71A0F-B233-4B9A-BA41-558A20141DF5}" type="slidenum">
              <a:rPr lang="en-US" smtClean="0"/>
              <a:t>21</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baseline="0" dirty="0"/>
              <a:t>-</a:t>
            </a:r>
            <a:r>
              <a:rPr lang="en-US" i="0" baseline="0" dirty="0" err="1"/>
              <a:t>CreateMarket</a:t>
            </a:r>
            <a:r>
              <a:rPr lang="en-US" i="0" baseline="0" dirty="0"/>
              <a:t> allows user to create a prediction market</a:t>
            </a:r>
          </a:p>
          <a:p>
            <a:pPr marL="0" indent="0">
              <a:buFontTx/>
              <a:buNone/>
            </a:pPr>
            <a:r>
              <a:rPr lang="en-US" i="0" baseline="0" dirty="0"/>
              <a:t>-arbitrator (with public key) is authorized to declare outcomes for the event</a:t>
            </a:r>
          </a:p>
          <a:p>
            <a:pPr marL="0" indent="0">
              <a:buFontTx/>
              <a:buNone/>
            </a:pPr>
            <a:endParaRPr lang="en-US" i="0" baseline="0" dirty="0"/>
          </a:p>
          <a:p>
            <a:pPr marL="0" indent="0">
              <a:buFontTx/>
              <a:buNone/>
            </a:pPr>
            <a:r>
              <a:rPr lang="en-US" i="0" baseline="0" dirty="0"/>
              <a:t>-</a:t>
            </a:r>
            <a:r>
              <a:rPr lang="en-US" i="0" baseline="0" dirty="0" err="1"/>
              <a:t>event_id</a:t>
            </a:r>
            <a:r>
              <a:rPr lang="en-US" i="0" baseline="0" dirty="0"/>
              <a:t> is a string that identifies various transactions for the same market</a:t>
            </a:r>
          </a:p>
          <a:p>
            <a:pPr marL="0" indent="0">
              <a:buFontTx/>
              <a:buNone/>
            </a:pPr>
            <a:endParaRPr lang="en-US" i="0" baseline="0" dirty="0"/>
          </a:p>
          <a:p>
            <a:pPr marL="0" indent="0">
              <a:buFontTx/>
              <a:buNone/>
            </a:pPr>
            <a:r>
              <a:rPr lang="en-US" i="0" baseline="0" dirty="0"/>
              <a:t>-</a:t>
            </a:r>
            <a:r>
              <a:rPr lang="en-US" i="0" baseline="0" dirty="0" err="1"/>
              <a:t>BuyPortfolio</a:t>
            </a:r>
            <a:r>
              <a:rPr lang="en-US" i="0" baseline="0" dirty="0"/>
              <a:t> – purchase one share in every outcome for 1 </a:t>
            </a:r>
            <a:r>
              <a:rPr lang="en-US" i="0" baseline="0" dirty="0" err="1"/>
              <a:t>futurecoin</a:t>
            </a:r>
            <a:endParaRPr lang="en-US" i="0" baseline="0" dirty="0"/>
          </a:p>
          <a:p>
            <a:pPr marL="0" indent="0">
              <a:buFontTx/>
              <a:buNone/>
            </a:pPr>
            <a:endParaRPr lang="en-US" i="0" baseline="0" dirty="0"/>
          </a:p>
          <a:p>
            <a:pPr marL="0" indent="0">
              <a:buFontTx/>
              <a:buNone/>
            </a:pPr>
            <a:r>
              <a:rPr lang="en-US" i="0" baseline="0" dirty="0"/>
              <a:t>-</a:t>
            </a:r>
            <a:r>
              <a:rPr lang="en-US" i="0" baseline="0" dirty="0" err="1"/>
              <a:t>TradeShares</a:t>
            </a:r>
            <a:r>
              <a:rPr lang="en-US" i="0" baseline="0" dirty="0"/>
              <a:t> transfers shares in exchange for </a:t>
            </a:r>
            <a:r>
              <a:rPr lang="en-US" i="0" baseline="0" dirty="0" err="1"/>
              <a:t>futurecoins</a:t>
            </a:r>
            <a:endParaRPr lang="en-US" i="0" baseline="0" dirty="0"/>
          </a:p>
          <a:p>
            <a:pPr marL="0" indent="0">
              <a:buFontTx/>
              <a:buNone/>
            </a:pPr>
            <a:endParaRPr lang="en-US"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a:t>
            </a:r>
            <a:r>
              <a:rPr lang="en-US" i="0" baseline="0" dirty="0" err="1"/>
              <a:t>SellPortfolio</a:t>
            </a:r>
            <a:r>
              <a:rPr lang="en-US" i="0" baseline="0" dirty="0"/>
              <a:t> – redeem one share in every outcome for 1 </a:t>
            </a:r>
            <a:r>
              <a:rPr lang="en-US" i="0" baseline="0" dirty="0" err="1"/>
              <a:t>futurecoin</a:t>
            </a:r>
            <a:endParaRPr lang="en-US" i="0" baseline="0" dirty="0"/>
          </a:p>
          <a:p>
            <a:pPr marL="0" indent="0">
              <a:buFontTx/>
              <a:buNone/>
            </a:pPr>
            <a:endParaRPr lang="en-US" i="0" baseline="0" dirty="0"/>
          </a:p>
          <a:p>
            <a:pPr marL="0" indent="0">
              <a:buFontTx/>
              <a:buNone/>
            </a:pPr>
            <a:r>
              <a:rPr lang="en-US" i="0" baseline="0" dirty="0"/>
              <a:t>-</a:t>
            </a:r>
            <a:r>
              <a:rPr lang="en-US" i="0" baseline="0" dirty="0" err="1"/>
              <a:t>Futurecoin</a:t>
            </a:r>
            <a:r>
              <a:rPr lang="en-US" i="0" baseline="0" dirty="0"/>
              <a:t> itself does not care about what real-world event </a:t>
            </a:r>
            <a:r>
              <a:rPr lang="en-US" i="0" baseline="0" dirty="0" err="1"/>
              <a:t>event_id</a:t>
            </a:r>
            <a:r>
              <a:rPr lang="en-US" i="0" baseline="0" dirty="0"/>
              <a:t> refers to, nor what outcomes are, and there is no way to specify these in the system</a:t>
            </a:r>
          </a:p>
          <a:p>
            <a:pPr marL="0" indent="0">
              <a:buFontTx/>
              <a:buNone/>
            </a:pPr>
            <a:endParaRPr lang="en-US" i="0" baseline="0" dirty="0"/>
          </a:p>
          <a:p>
            <a:pPr marL="0" indent="0">
              <a:buFontTx/>
              <a:buNone/>
            </a:pPr>
            <a:endParaRPr lang="en-US" i="0" baseline="0" dirty="0"/>
          </a:p>
          <a:p>
            <a:pPr marL="0" indent="0">
              <a:buFontTx/>
              <a:buNone/>
            </a:pPr>
            <a:r>
              <a:rPr lang="en-US" i="0" baseline="0" dirty="0"/>
              <a:t>-1 coin gives 32 shares – this is fair, because ultimately only one team will actually win!</a:t>
            </a:r>
          </a:p>
          <a:p>
            <a:pPr marL="0" indent="0">
              <a:buFontTx/>
              <a:buNone/>
            </a:pPr>
            <a:endParaRPr lang="en-US" i="0" baseline="0" dirty="0"/>
          </a:p>
          <a:p>
            <a:pPr marL="0" indent="0">
              <a:buFontTx/>
              <a:buNone/>
            </a:pPr>
            <a:r>
              <a:rPr lang="en-US" i="0" baseline="0" dirty="0"/>
              <a:t>-Buy-and-</a:t>
            </a:r>
            <a:r>
              <a:rPr lang="en-US" i="0" baseline="0" dirty="0" err="1"/>
              <a:t>SellPortfolio</a:t>
            </a:r>
            <a:r>
              <a:rPr lang="en-US" i="0" baseline="0" dirty="0"/>
              <a:t> let you enter and exit the market – similar to casino – you buy chips!</a:t>
            </a:r>
          </a:p>
          <a:p>
            <a:pPr marL="0" indent="0">
              <a:buFontTx/>
              <a:buNone/>
            </a:pPr>
            <a:r>
              <a:rPr lang="en-US" i="0" baseline="0" dirty="0"/>
              <a:t>-once you have shares, you need people to transact them with</a:t>
            </a:r>
          </a:p>
        </p:txBody>
      </p:sp>
      <p:sp>
        <p:nvSpPr>
          <p:cNvPr id="4" name="Slide Number Placeholder 3"/>
          <p:cNvSpPr>
            <a:spLocks noGrp="1"/>
          </p:cNvSpPr>
          <p:nvPr>
            <p:ph type="sldNum" sz="quarter" idx="10"/>
          </p:nvPr>
        </p:nvSpPr>
        <p:spPr/>
        <p:txBody>
          <a:bodyPr/>
          <a:lstStyle/>
          <a:p>
            <a:fld id="{49F71A0F-B233-4B9A-BA41-558A20141DF5}" type="slidenum">
              <a:rPr lang="en-US" smtClean="0"/>
              <a:t>22</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baseline="0" dirty="0"/>
              <a:t>-trusted arbiter used in </a:t>
            </a:r>
            <a:r>
              <a:rPr lang="en-US" i="0" baseline="0" dirty="0" err="1"/>
              <a:t>CreateMarket</a:t>
            </a:r>
            <a:r>
              <a:rPr lang="en-US" i="0" baseline="0" dirty="0"/>
              <a:t> command</a:t>
            </a:r>
          </a:p>
          <a:p>
            <a:pPr marL="0" indent="0">
              <a:buFontTx/>
              <a:buNone/>
            </a:pPr>
            <a:r>
              <a:rPr lang="en-US" i="0" baseline="0" dirty="0"/>
              <a:t>-often creator can be arbiter too – anyone can then launch a market</a:t>
            </a:r>
          </a:p>
          <a:p>
            <a:pPr marL="0" indent="0">
              <a:buFontTx/>
              <a:buNone/>
            </a:pPr>
            <a:r>
              <a:rPr lang="en-US" i="0" baseline="0" dirty="0"/>
              <a:t>-arbiter signs </a:t>
            </a:r>
            <a:r>
              <a:rPr lang="en-US" i="0" baseline="0" dirty="0" err="1"/>
              <a:t>CloseMarket</a:t>
            </a:r>
            <a:r>
              <a:rPr lang="en-US" i="0" baseline="0" dirty="0"/>
              <a:t> transaction with </a:t>
            </a:r>
            <a:r>
              <a:rPr lang="en-US" i="0" baseline="0" dirty="0" err="1"/>
              <a:t>outcome_id</a:t>
            </a:r>
            <a:r>
              <a:rPr lang="en-US" i="0" baseline="0" dirty="0"/>
              <a:t> – that determines who won</a:t>
            </a:r>
          </a:p>
          <a:p>
            <a:pPr marL="0" indent="0">
              <a:buFontTx/>
              <a:buNone/>
            </a:pPr>
            <a:endParaRPr lang="en-US" i="0" baseline="0" dirty="0"/>
          </a:p>
          <a:p>
            <a:pPr marL="0" indent="0">
              <a:buFontTx/>
              <a:buNone/>
            </a:pPr>
            <a:r>
              <a:rPr lang="en-US" i="0" baseline="0" dirty="0"/>
              <a:t>-arbiter can choose outcome depending on their own bets</a:t>
            </a:r>
          </a:p>
          <a:p>
            <a:pPr marL="0" indent="0">
              <a:buFontTx/>
              <a:buNone/>
            </a:pPr>
            <a:r>
              <a:rPr lang="en-US" i="0" baseline="0" dirty="0"/>
              <a:t>-reputation vs. profits – in some cases it might be worth ruining one’s reputation for profit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-in majority voting conditions, people might not arbitrate based on ground truth but on what they expect the majority to vote</a:t>
            </a:r>
            <a:br>
              <a:rPr lang="en-US" i="0" baseline="0" dirty="0"/>
            </a:br>
            <a:r>
              <a:rPr lang="en-US" i="0" baseline="0" dirty="0"/>
              <a:t>-Keynes believed that similar behavior was at work within the stock market. This would have people pricing shares not based on what they think their fundamental value is, but rather on what they think everyone else thinks their value is, or what everybody else would predict the average assessment of value to be.</a:t>
            </a:r>
            <a:br>
              <a:rPr lang="en-US" i="0" baseline="0" dirty="0"/>
            </a:br>
            <a:endParaRPr lang="en-US" i="0" baseline="0" dirty="0"/>
          </a:p>
          <a:p>
            <a:pPr marL="0" indent="0">
              <a:buFontTx/>
              <a:buNone/>
            </a:pPr>
            <a:r>
              <a:rPr lang="en-US" i="0" baseline="0" dirty="0"/>
              <a:t>legitimate disputes</a:t>
            </a:r>
          </a:p>
        </p:txBody>
      </p:sp>
      <p:sp>
        <p:nvSpPr>
          <p:cNvPr id="4" name="Slide Number Placeholder 3"/>
          <p:cNvSpPr>
            <a:spLocks noGrp="1"/>
          </p:cNvSpPr>
          <p:nvPr>
            <p:ph type="sldNum" sz="quarter" idx="10"/>
          </p:nvPr>
        </p:nvSpPr>
        <p:spPr/>
        <p:txBody>
          <a:bodyPr/>
          <a:lstStyle/>
          <a:p>
            <a:fld id="{49F71A0F-B233-4B9A-BA41-558A20141DF5}" type="slidenum">
              <a:rPr lang="en-US" smtClean="0"/>
              <a:t>23</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a:t>
            </a:r>
            <a:r>
              <a:rPr lang="en-US" dirty="0"/>
              <a:t>By limiting its role to providing data and making it usable on the block chain, Reality Keys empowers users to create their own digital contracts and transact directly with each other.</a:t>
            </a:r>
          </a:p>
          <a:p>
            <a:r>
              <a:rPr lang="en-US" dirty="0">
                <a:effectLst/>
              </a:rPr>
              <a:t>It is all, of course, anonymous. Reality Keys provides only the keys, and has no interest in or knowledge of the nature of the contract or the amounts of </a:t>
            </a:r>
            <a:r>
              <a:rPr lang="en-US" dirty="0" err="1">
                <a:effectLst/>
              </a:rPr>
              <a:t>bitcoin</a:t>
            </a:r>
            <a:r>
              <a:rPr lang="en-US" dirty="0">
                <a:effectLst/>
              </a:rPr>
              <a:t> at stake.</a:t>
            </a:r>
          </a:p>
          <a:p>
            <a:endParaRPr lang="en-US" dirty="0">
              <a:effectLst/>
            </a:endParaRPr>
          </a:p>
          <a:p>
            <a:r>
              <a:rPr lang="en-US" dirty="0">
                <a:effectLst/>
              </a:rPr>
              <a:t>-</a:t>
            </a:r>
            <a:r>
              <a:rPr lang="en-US" dirty="0" err="1">
                <a:effectLst/>
              </a:rPr>
              <a:t>RealityKeys</a:t>
            </a:r>
            <a:r>
              <a:rPr lang="en-US" baseline="0" dirty="0">
                <a:effectLst/>
              </a:rPr>
              <a:t> </a:t>
            </a:r>
            <a:r>
              <a:rPr lang="en-US" baseline="0" dirty="0" err="1">
                <a:effectLst/>
              </a:rPr>
              <a:t>creastes</a:t>
            </a:r>
            <a:r>
              <a:rPr lang="en-US" baseline="0" dirty="0">
                <a:effectLst/>
              </a:rPr>
              <a:t> two keys pairs for every event of interest, Yes and No. Public keys of both pairs are published. Arbiter publishes one of the private keys when the event is settled. Alice and Bob can therefore place bets. If Alice wins the Yes vote, the transaction is claimed using a signature from Alice and the Yes key, otherwise a signature from Bob and the from the No key.</a:t>
            </a:r>
            <a:endParaRPr lang="en-US" dirty="0">
              <a:effectLst/>
            </a:endParaRPr>
          </a:p>
          <a:p>
            <a:endParaRPr lang="en-US" dirty="0">
              <a:effectLst/>
            </a:endParaRPr>
          </a:p>
          <a:p>
            <a:r>
              <a:rPr lang="en-US" dirty="0"/>
              <a:t>-Similar companies have since risen, like </a:t>
            </a:r>
            <a:r>
              <a:rPr lang="en-US" dirty="0">
                <a:hlinkClick r:id="rId3"/>
              </a:rPr>
              <a:t>Predictious</a:t>
            </a:r>
            <a:r>
              <a:rPr lang="en-US" dirty="0"/>
              <a:t>, which takes </a:t>
            </a:r>
            <a:r>
              <a:rPr lang="en-US" dirty="0" err="1"/>
              <a:t>bitcoin</a:t>
            </a:r>
            <a:r>
              <a:rPr lang="en-US" dirty="0"/>
              <a:t> bets on anything "from presidential elections to the Oscars, to the sales of the </a:t>
            </a:r>
            <a:r>
              <a:rPr lang="en-US" dirty="0" err="1"/>
              <a:t>iPad</a:t>
            </a:r>
            <a:r>
              <a:rPr lang="en-US" dirty="0"/>
              <a:t>." The catch is that you need to deposit your money with a third party, </a:t>
            </a:r>
            <a:r>
              <a:rPr lang="en-US" dirty="0" err="1"/>
              <a:t>Predictious</a:t>
            </a:r>
            <a:r>
              <a:rPr lang="en-US" dirty="0"/>
              <a:t> itself.</a:t>
            </a:r>
          </a:p>
          <a:p>
            <a:endParaRPr lang="en-US" dirty="0">
              <a:effectLst/>
            </a:endParaRPr>
          </a:p>
          <a:p>
            <a:r>
              <a:rPr lang="en-US" dirty="0">
                <a:effectLst/>
              </a:rPr>
              <a:t>-reality can also be complicated. Arbitration</a:t>
            </a:r>
            <a:r>
              <a:rPr lang="en-US" baseline="0" dirty="0">
                <a:effectLst/>
              </a:rPr>
              <a:t> is partly a social problem and a technological solution can only go so far</a:t>
            </a:r>
          </a:p>
          <a:p>
            <a:endParaRPr lang="en-US" baseline="0" dirty="0">
              <a:effectLst/>
            </a:endParaRPr>
          </a:p>
          <a:p>
            <a:r>
              <a:rPr lang="en-US" baseline="0" dirty="0">
                <a:effectLst/>
              </a:rPr>
              <a:t>-data feeds – example, a script that daily loads the price of copper onto the stack and make decisions based on that value!</a:t>
            </a:r>
          </a:p>
          <a:p>
            <a:r>
              <a:rPr lang="en-US" baseline="0" dirty="0">
                <a:effectLst/>
              </a:rPr>
              <a:t>-data feeds could enable far more than prediction markets – proper financial instruments and markets</a:t>
            </a:r>
          </a:p>
          <a:p>
            <a:r>
              <a:rPr lang="en-US" baseline="0" dirty="0">
                <a:effectLst/>
              </a:rPr>
              <a:t>-you could hedge risks</a:t>
            </a:r>
            <a:endParaRPr lang="en-US" dirty="0">
              <a:effectLst/>
            </a:endParaRPr>
          </a:p>
          <a:p>
            <a:pPr marL="0" indent="0">
              <a:buFontTx/>
              <a:buNone/>
            </a:pPr>
            <a:endParaRPr lang="en-US" i="0" baseline="0" dirty="0"/>
          </a:p>
        </p:txBody>
      </p:sp>
      <p:sp>
        <p:nvSpPr>
          <p:cNvPr id="4" name="Slide Number Placeholder 3"/>
          <p:cNvSpPr>
            <a:spLocks noGrp="1"/>
          </p:cNvSpPr>
          <p:nvPr>
            <p:ph type="sldNum" sz="quarter" idx="10"/>
          </p:nvPr>
        </p:nvSpPr>
        <p:spPr/>
        <p:txBody>
          <a:bodyPr/>
          <a:lstStyle/>
          <a:p>
            <a:fld id="{49F71A0F-B233-4B9A-BA41-558A20141DF5}" type="slidenum">
              <a:rPr lang="en-US" smtClean="0"/>
              <a:t>24</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baseline="0" dirty="0"/>
              <a:t>-ask is the lowest price one is willing to sell the share for</a:t>
            </a:r>
          </a:p>
          <a:p>
            <a:pPr marL="0" indent="0">
              <a:buFontTx/>
              <a:buNone/>
            </a:pPr>
            <a:r>
              <a:rPr lang="en-US" i="0" baseline="0" dirty="0"/>
              <a:t>-bid is the highest price one is willing to pay</a:t>
            </a:r>
          </a:p>
          <a:p>
            <a:pPr marL="0" indent="0">
              <a:buFontTx/>
              <a:buNone/>
            </a:pPr>
            <a:endParaRPr lang="en-US" i="0" baseline="0" dirty="0"/>
          </a:p>
          <a:p>
            <a:pPr marL="0" indent="0">
              <a:buFontTx/>
              <a:buNone/>
            </a:pPr>
            <a:r>
              <a:rPr lang="en-US" i="0" baseline="0" dirty="0"/>
              <a:t>-in a centralized setup, the exchange generally collects all orders and matches buyers and sellers</a:t>
            </a:r>
          </a:p>
          <a:p>
            <a:pPr marL="0" indent="0">
              <a:buFontTx/>
              <a:buNone/>
            </a:pPr>
            <a:endParaRPr lang="en-US" i="0" baseline="0" dirty="0"/>
          </a:p>
          <a:p>
            <a:pPr marL="0" indent="0">
              <a:buFontTx/>
              <a:buNone/>
            </a:pPr>
            <a:r>
              <a:rPr lang="en-US" i="0" baseline="0" dirty="0"/>
              <a:t>-involving miners defeats </a:t>
            </a:r>
            <a:r>
              <a:rPr lang="en-US" i="0" baseline="0" dirty="0" err="1"/>
              <a:t>frontrunning</a:t>
            </a:r>
            <a:r>
              <a:rPr lang="en-US" i="0" baseline="0" dirty="0"/>
              <a:t> but has problems</a:t>
            </a:r>
          </a:p>
          <a:p>
            <a:pPr marL="0" indent="0">
              <a:buFontTx/>
              <a:buNone/>
            </a:pPr>
            <a:endParaRPr lang="en-US" i="0" baseline="0" dirty="0"/>
          </a:p>
          <a:p>
            <a:pPr marL="0" indent="0">
              <a:buFontTx/>
              <a:buNone/>
            </a:pPr>
            <a:r>
              <a:rPr lang="en-US" i="0" baseline="0" dirty="0"/>
              <a:t>-traders might not want to pay miner feeds – and make much more conservative orders</a:t>
            </a:r>
          </a:p>
          <a:p>
            <a:pPr marL="0" indent="0">
              <a:buFontTx/>
              <a:buNone/>
            </a:pPr>
            <a:r>
              <a:rPr lang="en-US" i="0" baseline="0" dirty="0"/>
              <a:t>-market becomes less efficient</a:t>
            </a:r>
          </a:p>
          <a:p>
            <a:pPr marL="0" indent="0">
              <a:buFontTx/>
              <a:buNone/>
            </a:pPr>
            <a:r>
              <a:rPr lang="en-US" i="0" baseline="0" dirty="0"/>
              <a:t>-this problem remains</a:t>
            </a:r>
          </a:p>
          <a:p>
            <a:pPr marL="0" indent="0">
              <a:buFontTx/>
              <a:buNone/>
            </a:pPr>
            <a:endParaRPr lang="en-US" i="0" baseline="0" dirty="0"/>
          </a:p>
          <a:p>
            <a:pPr marL="0" indent="0">
              <a:buFontTx/>
              <a:buNone/>
            </a:pPr>
            <a:r>
              <a:rPr lang="en-US" i="0" baseline="0" dirty="0"/>
              <a:t>-a dishonest exchange may buy from the best bet and then sell their shares at a higher price, and pocket the difference!</a:t>
            </a:r>
          </a:p>
          <a:p>
            <a:pPr marL="0" indent="0">
              <a:buFontTx/>
              <a:buNone/>
            </a:pPr>
            <a:r>
              <a:rPr lang="en-US" i="0" baseline="0" dirty="0"/>
              <a:t>-requires regulation, monitoring, auditing</a:t>
            </a:r>
          </a:p>
          <a:p>
            <a:pPr marL="0" indent="0">
              <a:buFontTx/>
              <a:buNone/>
            </a:pPr>
            <a:endParaRPr lang="en-US" i="0" baseline="0" dirty="0"/>
          </a:p>
          <a:p>
            <a:pPr marL="0" indent="0">
              <a:buFontTx/>
              <a:buNone/>
            </a:pPr>
            <a:r>
              <a:rPr lang="en-US" i="0" baseline="0" dirty="0"/>
              <a:t>-</a:t>
            </a:r>
            <a:r>
              <a:rPr lang="en-US" i="0" baseline="0" dirty="0" err="1"/>
              <a:t>Bitcoin</a:t>
            </a:r>
            <a:r>
              <a:rPr lang="en-US" i="0" baseline="0" dirty="0"/>
              <a:t> only takes us so far!</a:t>
            </a:r>
          </a:p>
        </p:txBody>
      </p:sp>
      <p:sp>
        <p:nvSpPr>
          <p:cNvPr id="4" name="Slide Number Placeholder 3"/>
          <p:cNvSpPr>
            <a:spLocks noGrp="1"/>
          </p:cNvSpPr>
          <p:nvPr>
            <p:ph type="sldNum" sz="quarter" idx="10"/>
          </p:nvPr>
        </p:nvSpPr>
        <p:spPr/>
        <p:txBody>
          <a:bodyPr/>
          <a:lstStyle/>
          <a:p>
            <a:fld id="{49F71A0F-B233-4B9A-BA41-558A20141DF5}" type="slidenum">
              <a:rPr lang="en-US" smtClean="0"/>
              <a:t>25</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i="1" dirty="0"/>
          </a:p>
        </p:txBody>
      </p:sp>
      <p:sp>
        <p:nvSpPr>
          <p:cNvPr id="4" name="Slide Number Placeholder 3"/>
          <p:cNvSpPr>
            <a:spLocks noGrp="1"/>
          </p:cNvSpPr>
          <p:nvPr>
            <p:ph type="sldNum" sz="quarter" idx="10"/>
          </p:nvPr>
        </p:nvSpPr>
        <p:spPr/>
        <p:txBody>
          <a:bodyPr/>
          <a:lstStyle/>
          <a:p>
            <a:fld id="{49F71A0F-B233-4B9A-BA41-558A20141DF5}" type="slidenum">
              <a:rPr lang="en-US" smtClean="0"/>
              <a:t>26</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i="1" dirty="0"/>
          </a:p>
        </p:txBody>
      </p:sp>
      <p:sp>
        <p:nvSpPr>
          <p:cNvPr id="4" name="Slide Number Placeholder 3"/>
          <p:cNvSpPr>
            <a:spLocks noGrp="1"/>
          </p:cNvSpPr>
          <p:nvPr>
            <p:ph type="sldNum" sz="quarter" idx="10"/>
          </p:nvPr>
        </p:nvSpPr>
        <p:spPr/>
        <p:txBody>
          <a:bodyPr/>
          <a:lstStyle/>
          <a:p>
            <a:fld id="{49F71A0F-B233-4B9A-BA41-558A20141DF5}" type="slidenum">
              <a:rPr lang="en-US" smtClean="0"/>
              <a:t>27</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baseline="0" dirty="0"/>
              <a:t>-normal lottery</a:t>
            </a:r>
          </a:p>
          <a:p>
            <a:pPr marL="0" indent="0">
              <a:buFontTx/>
              <a:buNone/>
            </a:pPr>
            <a:endParaRPr lang="en-US" i="0" baseline="0" dirty="0"/>
          </a:p>
          <a:p>
            <a:pPr marL="0" indent="0">
              <a:buFontTx/>
              <a:buNone/>
            </a:pPr>
            <a:r>
              <a:rPr lang="en-US" i="0" baseline="0" dirty="0"/>
              <a:t>-lottery on a network – remotely?</a:t>
            </a:r>
          </a:p>
          <a:p>
            <a:pPr marL="0" indent="0">
              <a:buFontTx/>
              <a:buNone/>
            </a:pPr>
            <a:endParaRPr lang="en-US" i="0" baseline="0" dirty="0"/>
          </a:p>
          <a:p>
            <a:pPr marL="0" indent="0">
              <a:buFontTx/>
              <a:buNone/>
            </a:pPr>
            <a:r>
              <a:rPr lang="en-US" i="0" baseline="0" dirty="0"/>
              <a:t>-Alice, Bob, and Carol pick a number between 1 and 3</a:t>
            </a:r>
          </a:p>
          <a:p>
            <a:pPr marL="0" indent="0">
              <a:buFontTx/>
              <a:buNone/>
            </a:pPr>
            <a:r>
              <a:rPr lang="en-US" i="0" baseline="0" dirty="0"/>
              <a:t>-easy to manipulate by choosing the last number</a:t>
            </a:r>
          </a:p>
        </p:txBody>
      </p:sp>
      <p:sp>
        <p:nvSpPr>
          <p:cNvPr id="4" name="Slide Number Placeholder 3"/>
          <p:cNvSpPr>
            <a:spLocks noGrp="1"/>
          </p:cNvSpPr>
          <p:nvPr>
            <p:ph type="sldNum" sz="quarter" idx="10"/>
          </p:nvPr>
        </p:nvSpPr>
        <p:spPr/>
        <p:txBody>
          <a:bodyPr/>
          <a:lstStyle/>
          <a:p>
            <a:fld id="{49F71A0F-B233-4B9A-BA41-558A20141DF5}" type="slidenum">
              <a:rPr lang="en-US" smtClean="0"/>
              <a:t>3</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*assuming that space of x is big!</a:t>
            </a:r>
          </a:p>
        </p:txBody>
      </p:sp>
      <p:sp>
        <p:nvSpPr>
          <p:cNvPr id="4" name="Slide Number Placeholder 3"/>
          <p:cNvSpPr>
            <a:spLocks noGrp="1"/>
          </p:cNvSpPr>
          <p:nvPr>
            <p:ph type="sldNum" sz="quarter" idx="10"/>
          </p:nvPr>
        </p:nvSpPr>
        <p:spPr/>
        <p:txBody>
          <a:bodyPr/>
          <a:lstStyle/>
          <a:p>
            <a:fld id="{49F71A0F-B233-4B9A-BA41-558A20141DF5}" type="slidenum">
              <a:rPr lang="en-US" smtClean="0"/>
              <a:t>4</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9F71A0F-B233-4B9A-BA41-558A20141DF5}" type="slidenum">
              <a:rPr lang="en-US" smtClean="0"/>
              <a:t>5</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-Alice puts up a bond, i.e. a transaction the output of which can be spent in one of two ways:</a:t>
            </a:r>
          </a:p>
          <a:p>
            <a:pPr marL="228600" indent="-228600">
              <a:buAutoNum type="arabicPeriod"/>
            </a:pPr>
            <a:r>
              <a:rPr lang="en-US" baseline="0" dirty="0"/>
              <a:t>a signed transaction from both Alice and Bob</a:t>
            </a:r>
          </a:p>
          <a:p>
            <a:pPr marL="228600" indent="-228600">
              <a:buAutoNum type="arabicPeriod"/>
            </a:pPr>
            <a:r>
              <a:rPr lang="en-US" baseline="0" dirty="0"/>
              <a:t>A signature from just Alice but only if she reveals x</a:t>
            </a:r>
          </a:p>
          <a:p>
            <a:pPr marL="228600" indent="-228600">
              <a:buAutoNum type="arabicPeriod"/>
            </a:pPr>
            <a:endParaRPr lang="en-US" baseline="0" dirty="0"/>
          </a:p>
          <a:p>
            <a:pPr marL="0" indent="0">
              <a:buNone/>
            </a:pPr>
            <a:r>
              <a:rPr lang="en-US" baseline="0" dirty="0"/>
              <a:t>-Alice and Bob ALSO sign a transaction where Bob gets all the money (i.e. method 1) but only after </a:t>
            </a:r>
            <a:r>
              <a:rPr lang="en-US" baseline="0" dirty="0" err="1"/>
              <a:t>LockTime</a:t>
            </a:r>
            <a:endParaRPr lang="en-US" baseline="0" dirty="0"/>
          </a:p>
          <a:p>
            <a:endParaRPr lang="en-US" baseline="0" dirty="0"/>
          </a:p>
          <a:p>
            <a:r>
              <a:rPr lang="en-US" baseline="0" dirty="0"/>
              <a:t>-why would Alice agree to this!</a:t>
            </a:r>
          </a:p>
          <a:p>
            <a:endParaRPr lang="en-US" baseline="0" dirty="0"/>
          </a:p>
          <a:p>
            <a:r>
              <a:rPr lang="en-US" baseline="0" dirty="0"/>
              <a:t>-hash commitment becomes a timed commitment! Big step!</a:t>
            </a:r>
          </a:p>
          <a:p>
            <a:endParaRPr lang="en-US" baseline="0" dirty="0"/>
          </a:p>
          <a:p>
            <a:r>
              <a:rPr lang="en-US" baseline="0" dirty="0"/>
              <a:t>-</a:t>
            </a:r>
            <a:r>
              <a:rPr lang="en-US" baseline="0" dirty="0" err="1"/>
              <a:t>nxn</a:t>
            </a:r>
            <a:r>
              <a:rPr lang="en-US" baseline="0" dirty="0"/>
              <a:t> commitments needed because every party has to prepare bonds for every other party</a:t>
            </a:r>
          </a:p>
        </p:txBody>
      </p:sp>
      <p:sp>
        <p:nvSpPr>
          <p:cNvPr id="4" name="Slide Number Placeholder 3"/>
          <p:cNvSpPr>
            <a:spLocks noGrp="1"/>
          </p:cNvSpPr>
          <p:nvPr>
            <p:ph type="sldNum" sz="quarter" idx="10"/>
          </p:nvPr>
        </p:nvSpPr>
        <p:spPr/>
        <p:txBody>
          <a:bodyPr/>
          <a:lstStyle/>
          <a:p>
            <a:fld id="{49F71A0F-B233-4B9A-BA41-558A20141DF5}" type="slidenum">
              <a:rPr lang="en-US" smtClean="0"/>
              <a:t>6</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9F71A0F-B233-4B9A-BA41-558A20141DF5}" type="slidenum">
              <a:rPr lang="en-US" smtClean="0"/>
              <a:t>7</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i="0" baseline="0" dirty="0"/>
          </a:p>
        </p:txBody>
      </p:sp>
      <p:sp>
        <p:nvSpPr>
          <p:cNvPr id="4" name="Slide Number Placeholder 3"/>
          <p:cNvSpPr>
            <a:spLocks noGrp="1"/>
          </p:cNvSpPr>
          <p:nvPr>
            <p:ph type="sldNum" sz="quarter" idx="10"/>
          </p:nvPr>
        </p:nvSpPr>
        <p:spPr/>
        <p:txBody>
          <a:bodyPr/>
          <a:lstStyle/>
          <a:p>
            <a:fld id="{49F71A0F-B233-4B9A-BA41-558A20141DF5}" type="slidenum">
              <a:rPr lang="en-US" smtClean="0"/>
              <a:t>8</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baseline="0" dirty="0"/>
              <a:t>-Vietnam war, 1969</a:t>
            </a:r>
          </a:p>
          <a:p>
            <a:pPr marL="0" indent="0">
              <a:buFontTx/>
              <a:buNone/>
            </a:pPr>
            <a:endParaRPr lang="en-US" i="0" baseline="0" dirty="0"/>
          </a:p>
          <a:p>
            <a:pPr marL="0" indent="0">
              <a:buFontTx/>
              <a:buNone/>
            </a:pPr>
            <a:r>
              <a:rPr lang="en-US" i="0" baseline="0" dirty="0"/>
              <a:t>-Congressional representatives, dumped small plastic capsule labeled with each day of the year into a large plastic drum, took turns to reach in and pull numbers out</a:t>
            </a:r>
          </a:p>
          <a:p>
            <a:pPr marL="0" indent="0">
              <a:buFontTx/>
              <a:buNone/>
            </a:pPr>
            <a:r>
              <a:rPr lang="en-US" i="0" baseline="0" dirty="0"/>
              <a:t>-men given priority number on basis of their birthdays</a:t>
            </a:r>
          </a:p>
          <a:p>
            <a:pPr marL="0" indent="0">
              <a:buFontTx/>
              <a:buNone/>
            </a:pPr>
            <a:r>
              <a:rPr lang="en-US" i="0" baseline="0" dirty="0"/>
              <a:t>-priority number determined order in which they would be drafted</a:t>
            </a:r>
          </a:p>
          <a:p>
            <a:pPr marL="0" indent="0">
              <a:buFontTx/>
              <a:buNone/>
            </a:pPr>
            <a:endParaRPr lang="en-US" i="0" baseline="0" dirty="0"/>
          </a:p>
          <a:p>
            <a:pPr marL="0" indent="0">
              <a:buFontTx/>
              <a:buNone/>
            </a:pPr>
            <a:r>
              <a:rPr lang="en-US" i="0" baseline="0" dirty="0"/>
              <a:t>-anomaly found within a week</a:t>
            </a:r>
          </a:p>
          <a:p>
            <a:pPr marL="0" indent="0">
              <a:buFontTx/>
              <a:buNone/>
            </a:pPr>
            <a:r>
              <a:rPr lang="en-US" i="0" baseline="0" dirty="0"/>
              <a:t>-days late in the year had low draft numbers</a:t>
            </a:r>
          </a:p>
          <a:p>
            <a:pPr marL="0" indent="0">
              <a:buFontTx/>
              <a:buNone/>
            </a:pPr>
            <a:r>
              <a:rPr lang="en-US" i="0" baseline="0" dirty="0"/>
              <a:t>-statistically significant</a:t>
            </a:r>
          </a:p>
          <a:p>
            <a:pPr marL="0" indent="0">
              <a:buFontTx/>
              <a:buNone/>
            </a:pPr>
            <a:r>
              <a:rPr lang="en-US" i="0" baseline="0" dirty="0"/>
              <a:t>-look at tapes - probably because drum was rotated exactly even number of times and capsules on top remained on top</a:t>
            </a:r>
          </a:p>
          <a:p>
            <a:pPr marL="0" indent="0">
              <a:buFontTx/>
              <a:buNone/>
            </a:pPr>
            <a:r>
              <a:rPr lang="en-US" i="0" baseline="0" dirty="0"/>
              <a:t>-insufficient mixing!</a:t>
            </a:r>
          </a:p>
        </p:txBody>
      </p:sp>
      <p:sp>
        <p:nvSpPr>
          <p:cNvPr id="4" name="Slide Number Placeholder 3"/>
          <p:cNvSpPr>
            <a:spLocks noGrp="1"/>
          </p:cNvSpPr>
          <p:nvPr>
            <p:ph type="sldNum" sz="quarter" idx="10"/>
          </p:nvPr>
        </p:nvSpPr>
        <p:spPr/>
        <p:txBody>
          <a:bodyPr/>
          <a:lstStyle/>
          <a:p>
            <a:fld id="{49F71A0F-B233-4B9A-BA41-558A20141DF5}" type="slidenum">
              <a:rPr lang="en-US" smtClean="0"/>
              <a:t>9</a:t>
            </a:fld>
            <a:endParaRPr lang="en-US"/>
          </a:p>
        </p:txBody>
      </p:sp>
    </p:spTree>
    <p:extLst>
      <p:ext uri="{BB962C8B-B14F-4D97-AF65-F5344CB8AC3E}">
        <p14:creationId xmlns:p14="http://schemas.microsoft.com/office/powerpoint/2010/main" val="1206197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4000"/>
            <a:duotone>
              <a:prstClr val="black"/>
              <a:schemeClr val="accent3">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gif"/><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www.coindesk.com/reality-keys-bitcoins-third-party-guarantor-contract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hyperlink" Target="https://tribune.com.pk/story/953136/financial-wmds-and-hunger-games/" TargetMode="External"/><Relationship Id="rId4" Type="http://schemas.openxmlformats.org/officeDocument/2006/relationships/hyperlink" Target="https://www.geekwire.com/2016/hillary-clinton-slumps-donald-trump-jumps-political-predic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gif"/><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gif"/><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14401"/>
            <a:ext cx="7772400" cy="3352799"/>
          </a:xfrm>
        </p:spPr>
        <p:txBody>
          <a:bodyPr>
            <a:normAutofit fontScale="90000"/>
          </a:bodyPr>
          <a:lstStyle/>
          <a:p>
            <a:r>
              <a:rPr lang="en-US" dirty="0"/>
              <a:t/>
            </a:r>
            <a:br>
              <a:rPr lang="en-US" dirty="0"/>
            </a:br>
            <a:r>
              <a:rPr lang="en-US" dirty="0"/>
              <a:t/>
            </a:r>
            <a:br>
              <a:rPr lang="en-US" dirty="0"/>
            </a:br>
            <a:r>
              <a:rPr lang="en-US" sz="5300" b="1" dirty="0" err="1" smtClean="0"/>
              <a:t>Blockchain</a:t>
            </a:r>
            <a:r>
              <a:rPr lang="en-US" sz="5300" b="1" smtClean="0"/>
              <a:t>:</a:t>
            </a:r>
            <a:br>
              <a:rPr lang="en-US" sz="5300" b="1" smtClean="0"/>
            </a:br>
            <a:r>
              <a:rPr lang="en-US" sz="5300" b="1" smtClean="0"/>
              <a:t>Protocols </a:t>
            </a:r>
            <a:r>
              <a:rPr lang="en-US" sz="5300" b="1" dirty="0" smtClean="0"/>
              <a:t>and Services</a:t>
            </a:r>
            <a:r>
              <a:rPr lang="en-US" sz="5300" b="1" dirty="0"/>
              <a:t/>
            </a:r>
            <a:br>
              <a:rPr lang="en-US" sz="5300" b="1" dirty="0"/>
            </a:br>
            <a:r>
              <a:rPr lang="en-US" sz="5300" b="1" dirty="0"/>
              <a:t/>
            </a:r>
            <a:br>
              <a:rPr lang="en-US" sz="5300" b="1" dirty="0"/>
            </a:br>
            <a:r>
              <a:rPr lang="en-US" sz="2200" b="1" dirty="0"/>
              <a:t>[secure multiparty protocols + public randomness </a:t>
            </a:r>
            <a:r>
              <a:rPr lang="en-US" sz="2200" b="1" dirty="0" smtClean="0"/>
              <a:t>beacons]</a:t>
            </a:r>
            <a:endParaRPr lang="en-US" sz="2200" b="1" dirty="0"/>
          </a:p>
        </p:txBody>
      </p:sp>
    </p:spTree>
    <p:extLst>
      <p:ext uri="{BB962C8B-B14F-4D97-AF65-F5344CB8AC3E}">
        <p14:creationId xmlns:p14="http://schemas.microsoft.com/office/powerpoint/2010/main" val="3341183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steemitimages.com/0x0/https:/steemitimages.com/DQmREGJvWhPErVPvoB1aXZSRTqSsGvKBcC7JpFegBg31RdA/image.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https://steemitimages.com/0x0/https:/steemitimages.com/DQmREGJvWhPErVPvoB1aXZSRTqSsGvKBcC7JpFegBg31RdA/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https://steemitimages.com/0x0/https:/steemitimages.com/DQmREGJvWhPErVPvoB1aXZSRTqSsGvKBcC7JpFegBg31RdA/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blockchain mem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20"/>
          <p:cNvSpPr>
            <a:spLocks noChangeArrowheads="1"/>
          </p:cNvSpPr>
          <p:nvPr/>
        </p:nvSpPr>
        <p:spPr bwMode="auto">
          <a:xfrm>
            <a:off x="0" y="0"/>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Cryptographic beacons</a:t>
            </a:r>
          </a:p>
        </p:txBody>
      </p:sp>
      <p:sp>
        <p:nvSpPr>
          <p:cNvPr id="10" name="Text Box 3"/>
          <p:cNvSpPr txBox="1">
            <a:spLocks noChangeArrowheads="1"/>
          </p:cNvSpPr>
          <p:nvPr/>
        </p:nvSpPr>
        <p:spPr bwMode="auto">
          <a:xfrm>
            <a:off x="13488" y="762000"/>
            <a:ext cx="9067799" cy="1800493"/>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eaLnBrk="1" hangingPunct="1">
              <a:lnSpc>
                <a:spcPct val="150000"/>
              </a:lnSpc>
              <a:buSzPct val="75000"/>
              <a:buBlip>
                <a:blip r:embed="rId3"/>
              </a:buBlip>
            </a:pPr>
            <a:r>
              <a:rPr lang="en-US" sz="2600" dirty="0">
                <a:latin typeface="Century Gothic" pitchFamily="34" charset="0"/>
              </a:rPr>
              <a:t>flipping coins, rolling dice, etc.</a:t>
            </a:r>
          </a:p>
          <a:p>
            <a:pPr marL="457200" indent="-457200" eaLnBrk="1" hangingPunct="1">
              <a:lnSpc>
                <a:spcPct val="150000"/>
              </a:lnSpc>
              <a:buSzPct val="75000"/>
              <a:buBlip>
                <a:blip r:embed="rId3"/>
              </a:buBlip>
            </a:pPr>
            <a:r>
              <a:rPr lang="en-US" sz="2600" dirty="0">
                <a:latin typeface="Century Gothic" pitchFamily="34" charset="0"/>
              </a:rPr>
              <a:t>sleight of hand</a:t>
            </a:r>
          </a:p>
          <a:p>
            <a:pPr marL="457200" indent="-457200" eaLnBrk="1" hangingPunct="1">
              <a:lnSpc>
                <a:spcPct val="150000"/>
              </a:lnSpc>
              <a:buSzPct val="75000"/>
              <a:buBlip>
                <a:blip r:embed="rId3"/>
              </a:buBlip>
            </a:pPr>
            <a:r>
              <a:rPr lang="en-US" sz="2600" dirty="0">
                <a:latin typeface="Century Gothic" pitchFamily="34" charset="0"/>
              </a:rPr>
              <a:t>a cryptographic solution?</a:t>
            </a:r>
          </a:p>
        </p:txBody>
      </p:sp>
      <p:sp>
        <p:nvSpPr>
          <p:cNvPr id="11" name="Text Box 6"/>
          <p:cNvSpPr txBox="1">
            <a:spLocks noChangeArrowheads="1"/>
          </p:cNvSpPr>
          <p:nvPr/>
        </p:nvSpPr>
        <p:spPr bwMode="auto">
          <a:xfrm>
            <a:off x="8778875" y="6421438"/>
            <a:ext cx="365125" cy="4365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9</a:t>
            </a:r>
          </a:p>
        </p:txBody>
      </p:sp>
      <p:sp>
        <p:nvSpPr>
          <p:cNvPr id="42" name="Text Box 3"/>
          <p:cNvSpPr txBox="1">
            <a:spLocks noChangeArrowheads="1"/>
          </p:cNvSpPr>
          <p:nvPr/>
        </p:nvSpPr>
        <p:spPr bwMode="auto">
          <a:xfrm>
            <a:off x="-25400" y="2590800"/>
            <a:ext cx="8885237" cy="2400657"/>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eaLnBrk="1" hangingPunct="1">
              <a:lnSpc>
                <a:spcPct val="150000"/>
              </a:lnSpc>
              <a:buSzPct val="75000"/>
              <a:buBlip>
                <a:blip r:embed="rId3"/>
              </a:buBlip>
            </a:pPr>
            <a:r>
              <a:rPr lang="en-US" sz="2600" b="1" u="sng" dirty="0">
                <a:latin typeface="Century Gothic" pitchFamily="34" charset="0"/>
              </a:rPr>
              <a:t>idea: a service to regularly publish random data</a:t>
            </a:r>
          </a:p>
          <a:p>
            <a:pPr marL="1200150" lvl="1" indent="-457200" eaLnBrk="1" hangingPunct="1">
              <a:lnSpc>
                <a:spcPct val="150000"/>
              </a:lnSpc>
              <a:buSzPct val="75000"/>
              <a:buBlip>
                <a:blip r:embed="rId3"/>
              </a:buBlip>
            </a:pPr>
            <a:r>
              <a:rPr lang="en-US" sz="2600" dirty="0">
                <a:latin typeface="Century Gothic" pitchFamily="34" charset="0"/>
              </a:rPr>
              <a:t>uniform randomness</a:t>
            </a:r>
          </a:p>
          <a:p>
            <a:pPr marL="1200150" lvl="1" indent="-457200" eaLnBrk="1" hangingPunct="1">
              <a:lnSpc>
                <a:spcPct val="150000"/>
              </a:lnSpc>
              <a:buSzPct val="75000"/>
              <a:buBlip>
                <a:blip r:embed="rId3"/>
              </a:buBlip>
            </a:pPr>
            <a:r>
              <a:rPr lang="en-US" sz="2600" dirty="0">
                <a:latin typeface="Century Gothic" pitchFamily="34" charset="0"/>
              </a:rPr>
              <a:t>no party can predict in advance</a:t>
            </a:r>
          </a:p>
          <a:p>
            <a:pPr marL="1200150" lvl="1" indent="-457200" eaLnBrk="1" hangingPunct="1">
              <a:lnSpc>
                <a:spcPct val="150000"/>
              </a:lnSpc>
              <a:buSzPct val="75000"/>
              <a:buBlip>
                <a:blip r:embed="rId3"/>
              </a:buBlip>
            </a:pPr>
            <a:r>
              <a:rPr lang="en-US" sz="2600" dirty="0">
                <a:latin typeface="Century Gothic" pitchFamily="34" charset="0"/>
              </a:rPr>
              <a:t>all parties see the same values</a:t>
            </a:r>
          </a:p>
        </p:txBody>
      </p:sp>
      <p:grpSp>
        <p:nvGrpSpPr>
          <p:cNvPr id="7" name="Group 6"/>
          <p:cNvGrpSpPr/>
          <p:nvPr/>
        </p:nvGrpSpPr>
        <p:grpSpPr>
          <a:xfrm>
            <a:off x="40673" y="4724400"/>
            <a:ext cx="8341327" cy="2091824"/>
            <a:chOff x="40673" y="4724400"/>
            <a:chExt cx="7743329" cy="2091824"/>
          </a:xfrm>
        </p:grpSpPr>
        <p:pic>
          <p:nvPicPr>
            <p:cNvPr id="43" name="Shape 481"/>
            <p:cNvPicPr preferRelativeResize="0"/>
            <p:nvPr/>
          </p:nvPicPr>
          <p:blipFill>
            <a:blip r:embed="rId4">
              <a:alphaModFix/>
            </a:blip>
            <a:stretch>
              <a:fillRect/>
            </a:stretch>
          </p:blipFill>
          <p:spPr>
            <a:xfrm flipH="1">
              <a:off x="40673" y="4724400"/>
              <a:ext cx="1864327" cy="2091824"/>
            </a:xfrm>
            <a:prstGeom prst="rect">
              <a:avLst/>
            </a:prstGeom>
            <a:noFill/>
            <a:ln>
              <a:noFill/>
            </a:ln>
          </p:spPr>
        </p:pic>
        <p:sp>
          <p:nvSpPr>
            <p:cNvPr id="44" name="Shape 482"/>
            <p:cNvSpPr txBox="1"/>
            <p:nvPr/>
          </p:nvSpPr>
          <p:spPr>
            <a:xfrm>
              <a:off x="1310602" y="4868925"/>
              <a:ext cx="6473400" cy="496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600" b="1">
                  <a:latin typeface="Courier New"/>
                  <a:ea typeface="Courier New"/>
                  <a:cs typeface="Courier New"/>
                  <a:sym typeface="Courier New"/>
                </a:rPr>
                <a:t>01010001  01101011  10101000  11110000  10010100 </a:t>
              </a:r>
              <a:endParaRPr sz="1600" b="1">
                <a:latin typeface="Courier New"/>
                <a:ea typeface="Courier New"/>
                <a:cs typeface="Courier New"/>
                <a:sym typeface="Courier New"/>
              </a:endParaRPr>
            </a:p>
          </p:txBody>
        </p:sp>
        <p:sp>
          <p:nvSpPr>
            <p:cNvPr id="45" name="Shape 483"/>
            <p:cNvSpPr/>
            <p:nvPr/>
          </p:nvSpPr>
          <p:spPr>
            <a:xfrm>
              <a:off x="1195327" y="5693825"/>
              <a:ext cx="6299400" cy="913200"/>
            </a:xfrm>
            <a:prstGeom prst="roundRect">
              <a:avLst>
                <a:gd name="adj" fmla="val 16667"/>
              </a:avLst>
            </a:prstGeom>
            <a:solidFill>
              <a:srgbClr val="B6D7A8"/>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t>Applications:</a:t>
              </a:r>
              <a:r>
                <a:rPr lang="en" sz="2400" dirty="0"/>
                <a:t> lotteries, auditing, zero-knowledge proofs, cut-and-choose, ...</a:t>
              </a:r>
              <a:endParaRPr sz="2400" dirty="0"/>
            </a:p>
          </p:txBody>
        </p:sp>
      </p:grpSp>
      <p:pic>
        <p:nvPicPr>
          <p:cNvPr id="46" name="Shape 492"/>
          <p:cNvPicPr preferRelativeResize="0"/>
          <p:nvPr/>
        </p:nvPicPr>
        <p:blipFill>
          <a:blip r:embed="rId5">
            <a:alphaModFix/>
          </a:blip>
          <a:stretch>
            <a:fillRect/>
          </a:stretch>
        </p:blipFill>
        <p:spPr>
          <a:xfrm>
            <a:off x="6464935" y="990600"/>
            <a:ext cx="1605450" cy="808751"/>
          </a:xfrm>
          <a:prstGeom prst="rect">
            <a:avLst/>
          </a:prstGeom>
          <a:noFill/>
          <a:ln>
            <a:noFill/>
          </a:ln>
        </p:spPr>
      </p:pic>
    </p:spTree>
    <p:extLst>
      <p:ext uri="{BB962C8B-B14F-4D97-AF65-F5344CB8AC3E}">
        <p14:creationId xmlns:p14="http://schemas.microsoft.com/office/powerpoint/2010/main" val="94680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10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NIST beacon</a:t>
            </a:r>
          </a:p>
        </p:txBody>
      </p:sp>
      <p:sp>
        <p:nvSpPr>
          <p:cNvPr id="8" name="Text Box 6"/>
          <p:cNvSpPr txBox="1">
            <a:spLocks noChangeArrowheads="1"/>
          </p:cNvSpPr>
          <p:nvPr/>
        </p:nvSpPr>
        <p:spPr bwMode="auto">
          <a:xfrm>
            <a:off x="8610601" y="6421438"/>
            <a:ext cx="533400" cy="4365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10</a:t>
            </a:r>
          </a:p>
        </p:txBody>
      </p:sp>
      <p:sp>
        <p:nvSpPr>
          <p:cNvPr id="2" name="AutoShape 2" descr="Related imag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Related image"/>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 Box 3"/>
          <p:cNvSpPr txBox="1">
            <a:spLocks noChangeArrowheads="1"/>
          </p:cNvSpPr>
          <p:nvPr/>
        </p:nvSpPr>
        <p:spPr bwMode="auto">
          <a:xfrm>
            <a:off x="13488" y="762000"/>
            <a:ext cx="9067799" cy="2400657"/>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eaLnBrk="1" hangingPunct="1">
              <a:lnSpc>
                <a:spcPct val="150000"/>
              </a:lnSpc>
              <a:buSzPct val="75000"/>
              <a:buBlip>
                <a:blip r:embed="rId3"/>
              </a:buBlip>
            </a:pPr>
            <a:r>
              <a:rPr lang="en-US" sz="2600" dirty="0">
                <a:latin typeface="Century Gothic" pitchFamily="34" charset="0"/>
              </a:rPr>
              <a:t>since 2011</a:t>
            </a:r>
          </a:p>
          <a:p>
            <a:pPr marL="457200" indent="-457200" eaLnBrk="1" hangingPunct="1">
              <a:lnSpc>
                <a:spcPct val="150000"/>
              </a:lnSpc>
              <a:buSzPct val="75000"/>
              <a:buBlip>
                <a:blip r:embed="rId3"/>
              </a:buBlip>
            </a:pPr>
            <a:r>
              <a:rPr lang="en-US" sz="2600" dirty="0">
                <a:latin typeface="Century Gothic" pitchFamily="34" charset="0"/>
              </a:rPr>
              <a:t>entangled photons (quantum mech. randomness)</a:t>
            </a:r>
          </a:p>
          <a:p>
            <a:pPr marL="457200" indent="-457200" eaLnBrk="1" hangingPunct="1">
              <a:lnSpc>
                <a:spcPct val="150000"/>
              </a:lnSpc>
              <a:buSzPct val="75000"/>
              <a:buBlip>
                <a:blip r:embed="rId3"/>
              </a:buBlip>
            </a:pPr>
            <a:r>
              <a:rPr lang="en-US" sz="2600" dirty="0">
                <a:latin typeface="Century Gothic" pitchFamily="34" charset="0"/>
              </a:rPr>
              <a:t>new digitally signed random data every 60 seconds</a:t>
            </a:r>
          </a:p>
          <a:p>
            <a:pPr marL="457200" indent="-457200" eaLnBrk="1" hangingPunct="1">
              <a:lnSpc>
                <a:spcPct val="150000"/>
              </a:lnSpc>
              <a:buSzPct val="75000"/>
              <a:buBlip>
                <a:blip r:embed="rId3"/>
              </a:buBlip>
            </a:pPr>
            <a:r>
              <a:rPr lang="en-US" sz="2600" dirty="0">
                <a:latin typeface="Century Gothic" pitchFamily="34" charset="0"/>
              </a:rPr>
              <a:t>web feed</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38857"/>
            <a:ext cx="9107226" cy="3182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703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122"/>
                                        </p:tgtEl>
                                        <p:attrNameLst>
                                          <p:attrName>style.visibility</p:attrName>
                                        </p:attrNameLst>
                                      </p:cBhvr>
                                      <p:to>
                                        <p:strVal val="visible"/>
                                      </p:to>
                                    </p:set>
                                    <p:animEffect transition="in" filter="fade">
                                      <p:cBhvr>
                                        <p:cTn id="18"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Natural phenomena</a:t>
            </a:r>
          </a:p>
        </p:txBody>
      </p:sp>
      <p:sp>
        <p:nvSpPr>
          <p:cNvPr id="7" name="Text Box 3"/>
          <p:cNvSpPr txBox="1">
            <a:spLocks noChangeArrowheads="1"/>
          </p:cNvSpPr>
          <p:nvPr/>
        </p:nvSpPr>
        <p:spPr bwMode="auto">
          <a:xfrm>
            <a:off x="-25400" y="3395514"/>
            <a:ext cx="9143999" cy="3462486"/>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lvl="0" indent="-457200" eaLnBrk="1" hangingPunct="1">
              <a:lnSpc>
                <a:spcPct val="150000"/>
              </a:lnSpc>
              <a:buSzPct val="75000"/>
              <a:buBlip>
                <a:blip r:embed="rId3"/>
              </a:buBlip>
            </a:pPr>
            <a:r>
              <a:rPr lang="en-US" sz="2500" dirty="0">
                <a:latin typeface="Century Gothic" pitchFamily="34" charset="0"/>
              </a:rPr>
              <a:t>pros: publicly observable</a:t>
            </a:r>
          </a:p>
          <a:p>
            <a:pPr marL="1200150" lvl="1" indent="-457200" eaLnBrk="1" hangingPunct="1">
              <a:lnSpc>
                <a:spcPct val="150000"/>
              </a:lnSpc>
              <a:buSzPct val="75000"/>
              <a:buBlip>
                <a:blip r:embed="rId3"/>
              </a:buBlip>
            </a:pPr>
            <a:r>
              <a:rPr lang="en-US" sz="2500" dirty="0">
                <a:latin typeface="Century Gothic" pitchFamily="34" charset="0"/>
              </a:rPr>
              <a:t>truly random</a:t>
            </a:r>
          </a:p>
          <a:p>
            <a:pPr marL="457200" lvl="0" indent="-457200" eaLnBrk="1" hangingPunct="1">
              <a:lnSpc>
                <a:spcPct val="150000"/>
              </a:lnSpc>
              <a:buSzPct val="75000"/>
              <a:buBlip>
                <a:blip r:embed="rId3"/>
              </a:buBlip>
            </a:pPr>
            <a:r>
              <a:rPr lang="en-US" sz="2500" dirty="0">
                <a:latin typeface="Century Gothic" pitchFamily="34" charset="0"/>
              </a:rPr>
              <a:t>cons: expertise? trusted observers</a:t>
            </a:r>
          </a:p>
          <a:p>
            <a:pPr marL="1200150" lvl="1" indent="-457200" eaLnBrk="1" hangingPunct="1">
              <a:lnSpc>
                <a:spcPct val="150000"/>
              </a:lnSpc>
              <a:buSzPct val="75000"/>
              <a:buBlip>
                <a:blip r:embed="rId3"/>
              </a:buBlip>
            </a:pPr>
            <a:r>
              <a:rPr lang="en-US" sz="2500" dirty="0">
                <a:latin typeface="Century Gothic" pitchFamily="34" charset="0"/>
              </a:rPr>
              <a:t>publicly observable?</a:t>
            </a:r>
          </a:p>
          <a:p>
            <a:pPr marL="1200150" lvl="1" indent="-457200" eaLnBrk="1" hangingPunct="1">
              <a:lnSpc>
                <a:spcPct val="150000"/>
              </a:lnSpc>
              <a:buSzPct val="75000"/>
              <a:buBlip>
                <a:blip r:embed="rId3"/>
              </a:buBlip>
            </a:pPr>
            <a:r>
              <a:rPr lang="en-US" sz="2500" dirty="0">
                <a:latin typeface="Century Gothic" pitchFamily="34" charset="0"/>
              </a:rPr>
              <a:t>slow</a:t>
            </a:r>
          </a:p>
          <a:p>
            <a:pPr marL="1200150" lvl="1" indent="-457200" eaLnBrk="1" hangingPunct="1">
              <a:lnSpc>
                <a:spcPct val="150000"/>
              </a:lnSpc>
              <a:buSzPct val="75000"/>
              <a:buBlip>
                <a:blip r:embed="rId3"/>
              </a:buBlip>
            </a:pPr>
            <a:r>
              <a:rPr lang="en-US" sz="2500" dirty="0">
                <a:latin typeface="Century Gothic" pitchFamily="34" charset="0"/>
              </a:rPr>
              <a:t>digitization? calibration?</a:t>
            </a:r>
          </a:p>
        </p:txBody>
      </p:sp>
      <p:sp>
        <p:nvSpPr>
          <p:cNvPr id="8" name="Text Box 6"/>
          <p:cNvSpPr txBox="1">
            <a:spLocks noChangeArrowheads="1"/>
          </p:cNvSpPr>
          <p:nvPr/>
        </p:nvSpPr>
        <p:spPr bwMode="auto">
          <a:xfrm>
            <a:off x="8534400" y="6421438"/>
            <a:ext cx="60960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11</a:t>
            </a:r>
          </a:p>
        </p:txBody>
      </p:sp>
      <p:sp>
        <p:nvSpPr>
          <p:cNvPr id="3" name="AutoShape 5" descr="Image result for gpu overclock mem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75" y="765698"/>
            <a:ext cx="9320976" cy="2968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419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fade">
                                      <p:cBhvr>
                                        <p:cTn id="15" dur="500"/>
                                        <p:tgtEl>
                                          <p:spTgt spid="614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Stock market beacon</a:t>
            </a:r>
          </a:p>
        </p:txBody>
      </p:sp>
      <p:sp>
        <p:nvSpPr>
          <p:cNvPr id="8" name="Text Box 6"/>
          <p:cNvSpPr txBox="1">
            <a:spLocks noChangeArrowheads="1"/>
          </p:cNvSpPr>
          <p:nvPr/>
        </p:nvSpPr>
        <p:spPr bwMode="auto">
          <a:xfrm>
            <a:off x="8534400" y="6421438"/>
            <a:ext cx="60960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12</a:t>
            </a:r>
          </a:p>
        </p:txBody>
      </p:sp>
      <p:sp>
        <p:nvSpPr>
          <p:cNvPr id="3" name="AutoShape 5" descr="Image result for gpu overclock mem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cdn0.tnwcdn.com/wp-content/blogs.dir/1/files/2018/02/FPG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 Box 3"/>
          <p:cNvSpPr txBox="1">
            <a:spLocks noChangeArrowheads="1"/>
          </p:cNvSpPr>
          <p:nvPr/>
        </p:nvSpPr>
        <p:spPr bwMode="auto">
          <a:xfrm>
            <a:off x="12702" y="4016276"/>
            <a:ext cx="9143999" cy="2308324"/>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lvl="0" indent="-457200" eaLnBrk="1" hangingPunct="1">
              <a:lnSpc>
                <a:spcPct val="150000"/>
              </a:lnSpc>
              <a:buSzPct val="75000"/>
              <a:buBlip>
                <a:blip r:embed="rId3"/>
              </a:buBlip>
            </a:pPr>
            <a:r>
              <a:rPr lang="en-US" sz="2500" dirty="0">
                <a:latin typeface="Century Gothic" pitchFamily="34" charset="0"/>
              </a:rPr>
              <a:t>pros: reported as digital values</a:t>
            </a:r>
          </a:p>
          <a:p>
            <a:pPr marL="1200150" lvl="1" indent="-457200" eaLnBrk="1" hangingPunct="1">
              <a:lnSpc>
                <a:spcPct val="150000"/>
              </a:lnSpc>
              <a:buSzPct val="75000"/>
              <a:buBlip>
                <a:blip r:embed="rId3"/>
              </a:buBlip>
            </a:pPr>
            <a:r>
              <a:rPr lang="en-US" sz="2500" dirty="0">
                <a:latin typeface="Century Gothic" pitchFamily="34" charset="0"/>
              </a:rPr>
              <a:t>difficult to manipulate</a:t>
            </a:r>
          </a:p>
          <a:p>
            <a:pPr marL="457200" indent="-457200" eaLnBrk="1" hangingPunct="1">
              <a:lnSpc>
                <a:spcPct val="150000"/>
              </a:lnSpc>
              <a:buSzPct val="75000"/>
              <a:buBlip>
                <a:blip r:embed="rId3"/>
              </a:buBlip>
            </a:pPr>
            <a:r>
              <a:rPr lang="en-US" sz="2500" dirty="0">
                <a:latin typeface="Century Gothic" pitchFamily="34" charset="0"/>
              </a:rPr>
              <a:t>cons: reliance on trusted party</a:t>
            </a:r>
          </a:p>
          <a:p>
            <a:pPr marL="1200150" lvl="1" indent="-457200" eaLnBrk="1" hangingPunct="1">
              <a:lnSpc>
                <a:spcPct val="150000"/>
              </a:lnSpc>
              <a:buSzPct val="75000"/>
              <a:buBlip>
                <a:blip r:embed="rId3"/>
              </a:buBlip>
            </a:pPr>
            <a:r>
              <a:rPr lang="en-US" sz="2500" dirty="0">
                <a:latin typeface="Century Gothic" pitchFamily="34" charset="0"/>
              </a:rPr>
              <a:t>insider manipulation</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62000"/>
            <a:ext cx="9088396"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08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7170"/>
                                        </p:tgtEl>
                                        <p:attrNameLst>
                                          <p:attrName>style.visibility</p:attrName>
                                        </p:attrNameLst>
                                      </p:cBhvr>
                                      <p:to>
                                        <p:strVal val="visible"/>
                                      </p:to>
                                    </p:set>
                                    <p:animEffect transition="in" filter="fade">
                                      <p:cBhvr>
                                        <p:cTn id="14" dur="500"/>
                                        <p:tgtEl>
                                          <p:spTgt spid="717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err="1">
                <a:latin typeface="Arial Rounded MT Bold" pitchFamily="34" charset="0"/>
              </a:rPr>
              <a:t>Bitcoin</a:t>
            </a:r>
            <a:r>
              <a:rPr lang="en-US" sz="4000" b="1" cap="all" dirty="0">
                <a:latin typeface="Arial Rounded MT Bold" pitchFamily="34" charset="0"/>
              </a:rPr>
              <a:t> as a beacon</a:t>
            </a:r>
          </a:p>
        </p:txBody>
      </p:sp>
      <p:sp>
        <p:nvSpPr>
          <p:cNvPr id="8" name="Text Box 6"/>
          <p:cNvSpPr txBox="1">
            <a:spLocks noChangeArrowheads="1"/>
          </p:cNvSpPr>
          <p:nvPr/>
        </p:nvSpPr>
        <p:spPr bwMode="auto">
          <a:xfrm>
            <a:off x="8534400" y="6421438"/>
            <a:ext cx="60960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13</a:t>
            </a:r>
          </a:p>
        </p:txBody>
      </p:sp>
      <p:sp>
        <p:nvSpPr>
          <p:cNvPr id="3" name="AutoShape 5" descr="Image result for gpu overclock mem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Text Box 3"/>
          <p:cNvSpPr txBox="1">
            <a:spLocks noChangeArrowheads="1"/>
          </p:cNvSpPr>
          <p:nvPr/>
        </p:nvSpPr>
        <p:spPr bwMode="auto">
          <a:xfrm>
            <a:off x="13488" y="762000"/>
            <a:ext cx="9067799" cy="2400657"/>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eaLnBrk="1" hangingPunct="1">
              <a:lnSpc>
                <a:spcPct val="150000"/>
              </a:lnSpc>
              <a:buSzPct val="75000"/>
              <a:buBlip>
                <a:blip r:embed="rId3"/>
              </a:buBlip>
            </a:pPr>
            <a:r>
              <a:rPr lang="en-US" sz="2600" dirty="0">
                <a:latin typeface="Century Gothic" pitchFamily="34" charset="0"/>
              </a:rPr>
              <a:t>miners find random nonce</a:t>
            </a:r>
          </a:p>
          <a:p>
            <a:pPr marL="457200" indent="-457200" eaLnBrk="1" hangingPunct="1">
              <a:lnSpc>
                <a:spcPct val="150000"/>
              </a:lnSpc>
              <a:buSzPct val="75000"/>
              <a:buBlip>
                <a:blip r:embed="rId3"/>
              </a:buBlip>
            </a:pPr>
            <a:r>
              <a:rPr lang="en-US" sz="2600" dirty="0">
                <a:latin typeface="Century Gothic" pitchFamily="34" charset="0"/>
              </a:rPr>
              <a:t>If you could predict the next nonce with a greater than 1/d probability, you’d have a mining shortcut</a:t>
            </a:r>
          </a:p>
          <a:p>
            <a:pPr marL="457200" indent="-457200" eaLnBrk="1" hangingPunct="1">
              <a:lnSpc>
                <a:spcPct val="150000"/>
              </a:lnSpc>
              <a:buSzPct val="75000"/>
              <a:buBlip>
                <a:blip r:embed="rId3"/>
              </a:buBlip>
            </a:pPr>
            <a:r>
              <a:rPr lang="en-US" sz="2600" dirty="0">
                <a:latin typeface="Century Gothic" pitchFamily="34" charset="0"/>
              </a:rPr>
              <a:t>in 2015 - d&gt;2</a:t>
            </a:r>
            <a:r>
              <a:rPr lang="en-US" sz="2600" baseline="30000" dirty="0">
                <a:latin typeface="Century Gothic" pitchFamily="34" charset="0"/>
              </a:rPr>
              <a:t>66 </a:t>
            </a:r>
            <a:endParaRPr lang="en-US" sz="2600" dirty="0">
              <a:latin typeface="Century Gothic" pitchFamily="34" charset="0"/>
            </a:endParaRP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6" y="3505200"/>
            <a:ext cx="9375776"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710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0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194"/>
                                        </p:tgtEl>
                                        <p:attrNameLst>
                                          <p:attrName>style.visibility</p:attrName>
                                        </p:attrNameLst>
                                      </p:cBhvr>
                                      <p:to>
                                        <p:strVal val="visible"/>
                                      </p:to>
                                    </p:set>
                                    <p:animEffect transition="in" filter="fade">
                                      <p:cBhvr>
                                        <p:cTn id="18"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5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Cost of manipulation</a:t>
            </a:r>
          </a:p>
        </p:txBody>
      </p:sp>
      <p:sp>
        <p:nvSpPr>
          <p:cNvPr id="7" name="Text Box 3"/>
          <p:cNvSpPr txBox="1">
            <a:spLocks noChangeArrowheads="1"/>
          </p:cNvSpPr>
          <p:nvPr/>
        </p:nvSpPr>
        <p:spPr bwMode="auto">
          <a:xfrm>
            <a:off x="0" y="838200"/>
            <a:ext cx="9143999" cy="3462486"/>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lvl="0" indent="-457200" eaLnBrk="1" hangingPunct="1">
              <a:lnSpc>
                <a:spcPct val="150000"/>
              </a:lnSpc>
              <a:buSzPct val="75000"/>
              <a:buBlip>
                <a:blip r:embed="rId3"/>
              </a:buBlip>
            </a:pPr>
            <a:r>
              <a:rPr lang="en-US" sz="2500" dirty="0">
                <a:latin typeface="Century Gothic" pitchFamily="34" charset="0"/>
              </a:rPr>
              <a:t>selective discard attack</a:t>
            </a:r>
          </a:p>
          <a:p>
            <a:pPr marL="457200" lvl="0" indent="-457200" eaLnBrk="1" hangingPunct="1">
              <a:lnSpc>
                <a:spcPct val="150000"/>
              </a:lnSpc>
              <a:buSzPct val="75000"/>
              <a:buBlip>
                <a:blip r:embed="rId3"/>
              </a:buBlip>
            </a:pPr>
            <a:r>
              <a:rPr lang="en-US" sz="2500" dirty="0">
                <a:latin typeface="Century Gothic" pitchFamily="34" charset="0"/>
              </a:rPr>
              <a:t>attacker might mine a block but discard it - or bribe other miners to do so</a:t>
            </a:r>
          </a:p>
          <a:p>
            <a:pPr marL="457200" lvl="0" indent="-457200" eaLnBrk="1" hangingPunct="1">
              <a:lnSpc>
                <a:spcPct val="150000"/>
              </a:lnSpc>
              <a:buSzPct val="75000"/>
              <a:buBlip>
                <a:blip r:embed="rId3"/>
              </a:buBlip>
            </a:pPr>
            <a:r>
              <a:rPr lang="en-US" sz="2500" dirty="0">
                <a:latin typeface="Century Gothic" pitchFamily="34" charset="0"/>
              </a:rPr>
              <a:t>Bernoulli trials: forcing a beacon outcome </a:t>
            </a:r>
            <a:r>
              <a:rPr lang="en-US" sz="2500" dirty="0" smtClean="0">
                <a:latin typeface="Century Gothic" pitchFamily="34" charset="0"/>
              </a:rPr>
              <a:t>requires discarding </a:t>
            </a:r>
            <a:r>
              <a:rPr lang="en-US" sz="2500" dirty="0">
                <a:latin typeface="Century Gothic" pitchFamily="34" charset="0"/>
              </a:rPr>
              <a:t>blocks</a:t>
            </a:r>
          </a:p>
          <a:p>
            <a:pPr marL="457200" lvl="0" indent="-457200" eaLnBrk="1" hangingPunct="1">
              <a:lnSpc>
                <a:spcPct val="150000"/>
              </a:lnSpc>
              <a:buSzPct val="75000"/>
              <a:buBlip>
                <a:blip r:embed="rId3"/>
              </a:buBlip>
            </a:pPr>
            <a:r>
              <a:rPr lang="en-US" sz="2500" dirty="0">
                <a:latin typeface="Century Gothic" pitchFamily="34" charset="0"/>
              </a:rPr>
              <a:t>discarding a block “costs” 25 BTC!</a:t>
            </a:r>
          </a:p>
        </p:txBody>
      </p:sp>
      <p:sp>
        <p:nvSpPr>
          <p:cNvPr id="3" name="AutoShape 5" descr="Image result for gpu overclock mem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 Box 6"/>
          <p:cNvSpPr txBox="1">
            <a:spLocks noChangeArrowheads="1"/>
          </p:cNvSpPr>
          <p:nvPr/>
        </p:nvSpPr>
        <p:spPr bwMode="auto">
          <a:xfrm>
            <a:off x="8534400" y="6421438"/>
            <a:ext cx="60960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14</a:t>
            </a:r>
          </a:p>
        </p:txBody>
      </p:sp>
      <p:sp>
        <p:nvSpPr>
          <p:cNvPr id="10" name="Text Box 3"/>
          <p:cNvSpPr txBox="1">
            <a:spLocks noChangeArrowheads="1"/>
          </p:cNvSpPr>
          <p:nvPr/>
        </p:nvSpPr>
        <p:spPr bwMode="auto">
          <a:xfrm>
            <a:off x="0" y="5090850"/>
            <a:ext cx="9079675" cy="1200329"/>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algn="just" eaLnBrk="1" hangingPunct="1">
              <a:lnSpc>
                <a:spcPct val="150000"/>
              </a:lnSpc>
              <a:buSzPct val="75000"/>
              <a:buBlip>
                <a:blip r:embed="rId3"/>
              </a:buBlip>
            </a:pPr>
            <a:r>
              <a:rPr lang="en-US" sz="2600" dirty="0">
                <a:latin typeface="Century Gothic" pitchFamily="34" charset="0"/>
              </a:rPr>
              <a:t>single coin flip: secure if wager is &lt; 25 BTC</a:t>
            </a:r>
          </a:p>
          <a:p>
            <a:pPr marL="457200" indent="-457200" algn="just" eaLnBrk="1" hangingPunct="1">
              <a:lnSpc>
                <a:spcPct val="150000"/>
              </a:lnSpc>
              <a:buSzPct val="75000"/>
              <a:buBlip>
                <a:blip r:embed="rId3"/>
              </a:buBlip>
            </a:pPr>
            <a:r>
              <a:rPr lang="en-US" sz="2600" dirty="0">
                <a:latin typeface="Century Gothic" pitchFamily="34" charset="0"/>
              </a:rPr>
              <a:t>assumption: rational actors</a:t>
            </a: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0368" y="735337"/>
            <a:ext cx="4572000" cy="6002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710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218"/>
                                        </p:tgtEl>
                                        <p:attrNameLst>
                                          <p:attrName>style.visibility</p:attrName>
                                        </p:attrNameLst>
                                      </p:cBhvr>
                                      <p:to>
                                        <p:strVal val="visible"/>
                                      </p:to>
                                    </p:set>
                                    <p:animEffect transition="in" filter="fade">
                                      <p:cBhvr>
                                        <p:cTn id="23"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Scripting support</a:t>
            </a:r>
          </a:p>
        </p:txBody>
      </p:sp>
      <p:sp>
        <p:nvSpPr>
          <p:cNvPr id="7" name="Text Box 3"/>
          <p:cNvSpPr txBox="1">
            <a:spLocks noChangeArrowheads="1"/>
          </p:cNvSpPr>
          <p:nvPr/>
        </p:nvSpPr>
        <p:spPr bwMode="auto">
          <a:xfrm>
            <a:off x="0" y="711200"/>
            <a:ext cx="9143999" cy="1731243"/>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lvl="0" indent="-457200" eaLnBrk="1" hangingPunct="1">
              <a:lnSpc>
                <a:spcPct val="150000"/>
              </a:lnSpc>
              <a:buSzPct val="75000"/>
              <a:buBlip>
                <a:blip r:embed="rId3"/>
              </a:buBlip>
            </a:pPr>
            <a:r>
              <a:rPr lang="en-US" sz="2500" dirty="0">
                <a:latin typeface="Century Gothic" pitchFamily="34" charset="0"/>
              </a:rPr>
              <a:t>randomness in </a:t>
            </a:r>
            <a:r>
              <a:rPr lang="en-US" sz="2500" dirty="0" err="1">
                <a:latin typeface="Century Gothic" pitchFamily="34" charset="0"/>
              </a:rPr>
              <a:t>Bitcoin</a:t>
            </a:r>
            <a:r>
              <a:rPr lang="en-US" sz="2500" dirty="0">
                <a:latin typeface="Century Gothic" pitchFamily="34" charset="0"/>
              </a:rPr>
              <a:t> scripts?</a:t>
            </a:r>
          </a:p>
          <a:p>
            <a:pPr marL="457200" lvl="0" indent="-457200" eaLnBrk="1" hangingPunct="1">
              <a:lnSpc>
                <a:spcPct val="150000"/>
              </a:lnSpc>
              <a:buSzPct val="75000"/>
              <a:buBlip>
                <a:blip r:embed="rId3"/>
              </a:buBlip>
            </a:pPr>
            <a:r>
              <a:rPr lang="en-US" sz="2500" dirty="0">
                <a:latin typeface="Century Gothic" pitchFamily="34" charset="0"/>
              </a:rPr>
              <a:t>randomness using </a:t>
            </a:r>
            <a:r>
              <a:rPr lang="en-US" sz="2500" dirty="0" err="1">
                <a:latin typeface="Century Gothic" pitchFamily="34" charset="0"/>
              </a:rPr>
              <a:t>Bitcoin</a:t>
            </a:r>
            <a:endParaRPr lang="en-US" sz="2500" dirty="0">
              <a:latin typeface="Century Gothic" pitchFamily="34" charset="0"/>
            </a:endParaRPr>
          </a:p>
          <a:p>
            <a:pPr marL="457200" lvl="0" indent="-457200" eaLnBrk="1" hangingPunct="1">
              <a:lnSpc>
                <a:spcPct val="150000"/>
              </a:lnSpc>
              <a:buSzPct val="75000"/>
              <a:buBlip>
                <a:blip r:embed="rId3"/>
              </a:buBlip>
            </a:pPr>
            <a:r>
              <a:rPr lang="en-US" sz="2500" dirty="0">
                <a:latin typeface="Century Gothic" pitchFamily="34" charset="0"/>
              </a:rPr>
              <a:t>special new </a:t>
            </a:r>
            <a:r>
              <a:rPr lang="en-US" sz="2500" dirty="0" err="1">
                <a:latin typeface="Century Gothic" pitchFamily="34" charset="0"/>
              </a:rPr>
              <a:t>opcode</a:t>
            </a:r>
            <a:endParaRPr lang="en-US" sz="2500" dirty="0">
              <a:latin typeface="Century Gothic" pitchFamily="34" charset="0"/>
            </a:endParaRPr>
          </a:p>
        </p:txBody>
      </p:sp>
      <p:sp>
        <p:nvSpPr>
          <p:cNvPr id="8" name="Text Box 6"/>
          <p:cNvSpPr txBox="1">
            <a:spLocks noChangeArrowheads="1"/>
          </p:cNvSpPr>
          <p:nvPr/>
        </p:nvSpPr>
        <p:spPr bwMode="auto">
          <a:xfrm>
            <a:off x="8534400" y="6421438"/>
            <a:ext cx="60960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15</a:t>
            </a:r>
          </a:p>
        </p:txBody>
      </p:sp>
      <p:sp>
        <p:nvSpPr>
          <p:cNvPr id="3" name="AutoShape 5" descr="Image result for gpu overclock mem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 Box 3"/>
          <p:cNvSpPr txBox="1">
            <a:spLocks noChangeArrowheads="1"/>
          </p:cNvSpPr>
          <p:nvPr/>
        </p:nvSpPr>
        <p:spPr bwMode="auto">
          <a:xfrm>
            <a:off x="-11876" y="2399943"/>
            <a:ext cx="9079675" cy="2400657"/>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algn="just" eaLnBrk="1" hangingPunct="1">
              <a:lnSpc>
                <a:spcPct val="150000"/>
              </a:lnSpc>
              <a:buSzPct val="75000"/>
              <a:buBlip>
                <a:blip r:embed="rId3"/>
              </a:buBlip>
            </a:pPr>
            <a:r>
              <a:rPr lang="en-US" sz="2600" dirty="0">
                <a:latin typeface="Century Gothic" pitchFamily="34" charset="0"/>
              </a:rPr>
              <a:t>random decisions </a:t>
            </a:r>
            <a:r>
              <a:rPr lang="en-US" sz="2600" b="1" dirty="0">
                <a:latin typeface="Century Gothic" pitchFamily="34" charset="0"/>
              </a:rPr>
              <a:t>within</a:t>
            </a:r>
            <a:r>
              <a:rPr lang="en-US" sz="2600" dirty="0">
                <a:latin typeface="Century Gothic" pitchFamily="34" charset="0"/>
              </a:rPr>
              <a:t> </a:t>
            </a:r>
            <a:r>
              <a:rPr lang="en-US" sz="2600" dirty="0" err="1">
                <a:latin typeface="Century Gothic" pitchFamily="34" charset="0"/>
              </a:rPr>
              <a:t>Bitcoin</a:t>
            </a:r>
            <a:endParaRPr lang="en-US" sz="2600" dirty="0">
              <a:latin typeface="Century Gothic" pitchFamily="34" charset="0"/>
            </a:endParaRPr>
          </a:p>
          <a:p>
            <a:pPr marL="457200" indent="-457200" algn="just" eaLnBrk="1" hangingPunct="1">
              <a:lnSpc>
                <a:spcPct val="150000"/>
              </a:lnSpc>
              <a:buSzPct val="75000"/>
              <a:buBlip>
                <a:blip r:embed="rId3"/>
              </a:buBlip>
            </a:pPr>
            <a:r>
              <a:rPr lang="en-US" sz="2600" dirty="0">
                <a:latin typeface="Century Gothic" pitchFamily="34" charset="0"/>
              </a:rPr>
              <a:t>replace complicated lottery protocol</a:t>
            </a:r>
          </a:p>
          <a:p>
            <a:pPr marL="457200" indent="-457200" algn="just" eaLnBrk="1" hangingPunct="1">
              <a:lnSpc>
                <a:spcPct val="150000"/>
              </a:lnSpc>
              <a:buSzPct val="75000"/>
              <a:buBlip>
                <a:blip r:embed="rId3"/>
              </a:buBlip>
            </a:pPr>
            <a:r>
              <a:rPr lang="en-US" sz="2600" dirty="0">
                <a:latin typeface="Century Gothic" pitchFamily="34" charset="0"/>
              </a:rPr>
              <a:t>script reads beacon value</a:t>
            </a:r>
          </a:p>
          <a:p>
            <a:pPr marL="457200" indent="-457200" algn="just" eaLnBrk="1" hangingPunct="1">
              <a:lnSpc>
                <a:spcPct val="150000"/>
              </a:lnSpc>
              <a:buSzPct val="75000"/>
              <a:buBlip>
                <a:blip r:embed="rId3"/>
              </a:buBlip>
            </a:pPr>
            <a:r>
              <a:rPr lang="en-US" sz="2600" dirty="0">
                <a:latin typeface="Century Gothic" pitchFamily="34" charset="0"/>
              </a:rPr>
              <a:t>assigns output to one of n addresses</a:t>
            </a:r>
          </a:p>
        </p:txBody>
      </p:sp>
      <p:sp>
        <p:nvSpPr>
          <p:cNvPr id="10" name="Text Box 3"/>
          <p:cNvSpPr txBox="1">
            <a:spLocks noChangeArrowheads="1"/>
          </p:cNvSpPr>
          <p:nvPr/>
        </p:nvSpPr>
        <p:spPr bwMode="auto">
          <a:xfrm>
            <a:off x="0" y="5057507"/>
            <a:ext cx="9079675" cy="1800493"/>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algn="just" eaLnBrk="1" hangingPunct="1">
              <a:lnSpc>
                <a:spcPct val="150000"/>
              </a:lnSpc>
              <a:buSzPct val="75000"/>
              <a:buBlip>
                <a:blip r:embed="rId3"/>
              </a:buBlip>
            </a:pPr>
            <a:r>
              <a:rPr lang="en-US" sz="2600" dirty="0">
                <a:latin typeface="Century Gothic" pitchFamily="34" charset="0"/>
              </a:rPr>
              <a:t>manipulation?</a:t>
            </a:r>
          </a:p>
          <a:p>
            <a:pPr marL="457200" indent="-457200" algn="just" eaLnBrk="1" hangingPunct="1">
              <a:lnSpc>
                <a:spcPct val="150000"/>
              </a:lnSpc>
              <a:buSzPct val="75000"/>
              <a:buBlip>
                <a:blip r:embed="rId3"/>
              </a:buBlip>
            </a:pPr>
            <a:r>
              <a:rPr lang="en-US" sz="2600" dirty="0">
                <a:latin typeface="Century Gothic" pitchFamily="34" charset="0"/>
              </a:rPr>
              <a:t>delay transaction until later block</a:t>
            </a:r>
          </a:p>
          <a:p>
            <a:pPr marL="457200" indent="-457200" algn="just" eaLnBrk="1" hangingPunct="1">
              <a:lnSpc>
                <a:spcPct val="150000"/>
              </a:lnSpc>
              <a:buSzPct val="75000"/>
              <a:buBlip>
                <a:blip r:embed="rId3"/>
              </a:buBlip>
            </a:pPr>
            <a:r>
              <a:rPr lang="en-US" sz="2600" dirty="0" err="1">
                <a:latin typeface="Century Gothic" pitchFamily="34" charset="0"/>
              </a:rPr>
              <a:t>opcode</a:t>
            </a:r>
            <a:r>
              <a:rPr lang="en-US" sz="2600" dirty="0">
                <a:latin typeface="Century Gothic" pitchFamily="34" charset="0"/>
              </a:rPr>
              <a:t> modification – block height specification</a:t>
            </a:r>
          </a:p>
        </p:txBody>
      </p:sp>
    </p:spTree>
    <p:extLst>
      <p:ext uri="{BB962C8B-B14F-4D97-AF65-F5344CB8AC3E}">
        <p14:creationId xmlns:p14="http://schemas.microsoft.com/office/powerpoint/2010/main" val="245710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Prediction markets</a:t>
            </a:r>
          </a:p>
        </p:txBody>
      </p:sp>
      <p:sp>
        <p:nvSpPr>
          <p:cNvPr id="7" name="Text Box 3"/>
          <p:cNvSpPr txBox="1">
            <a:spLocks noChangeArrowheads="1"/>
          </p:cNvSpPr>
          <p:nvPr/>
        </p:nvSpPr>
        <p:spPr bwMode="auto">
          <a:xfrm>
            <a:off x="0" y="711200"/>
            <a:ext cx="9143999" cy="2276264"/>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lvl="0" indent="-457200" eaLnBrk="1" hangingPunct="1">
              <a:lnSpc>
                <a:spcPct val="150000"/>
              </a:lnSpc>
              <a:buSzPct val="75000"/>
              <a:buBlip>
                <a:blip r:embed="rId3"/>
              </a:buBlip>
            </a:pPr>
            <a:r>
              <a:rPr lang="en-US" sz="2500" b="1" dirty="0">
                <a:latin typeface="Century Gothic" pitchFamily="34" charset="0"/>
              </a:rPr>
              <a:t>idea: create a mechanism to assert facts</a:t>
            </a:r>
          </a:p>
          <a:p>
            <a:pPr marL="457200" lvl="0" indent="-457200" eaLnBrk="1" hangingPunct="1">
              <a:lnSpc>
                <a:spcPct val="150000"/>
              </a:lnSpc>
              <a:buSzPct val="75000"/>
              <a:buBlip>
                <a:blip r:embed="rId3"/>
              </a:buBlip>
            </a:pPr>
            <a:r>
              <a:rPr lang="en-US" sz="2500" dirty="0">
                <a:latin typeface="Century Gothic" pitchFamily="34" charset="0"/>
              </a:rPr>
              <a:t>elections</a:t>
            </a:r>
          </a:p>
          <a:p>
            <a:pPr marL="457200" lvl="0" indent="-457200" eaLnBrk="1" hangingPunct="1">
              <a:lnSpc>
                <a:spcPct val="150000"/>
              </a:lnSpc>
              <a:buSzPct val="75000"/>
              <a:buBlip>
                <a:blip r:embed="rId3"/>
              </a:buBlip>
            </a:pPr>
            <a:r>
              <a:rPr lang="en-US" sz="2500" dirty="0">
                <a:latin typeface="Century Gothic" pitchFamily="34" charset="0"/>
              </a:rPr>
              <a:t>lotteries</a:t>
            </a:r>
          </a:p>
          <a:p>
            <a:pPr marL="457200" lvl="0" indent="-457200" eaLnBrk="1" hangingPunct="1">
              <a:lnSpc>
                <a:spcPct val="150000"/>
              </a:lnSpc>
              <a:buSzPct val="75000"/>
              <a:buBlip>
                <a:blip r:embed="rId3"/>
              </a:buBlip>
            </a:pPr>
            <a:r>
              <a:rPr lang="en-US" sz="2500" dirty="0">
                <a:latin typeface="Century Gothic" pitchFamily="34" charset="0"/>
              </a:rPr>
              <a:t>outcomes of sports games</a:t>
            </a:r>
          </a:p>
        </p:txBody>
      </p:sp>
      <p:sp>
        <p:nvSpPr>
          <p:cNvPr id="8" name="Text Box 6"/>
          <p:cNvSpPr txBox="1">
            <a:spLocks noChangeArrowheads="1"/>
          </p:cNvSpPr>
          <p:nvPr/>
        </p:nvSpPr>
        <p:spPr bwMode="auto">
          <a:xfrm>
            <a:off x="8534400" y="6421438"/>
            <a:ext cx="60960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16</a:t>
            </a:r>
          </a:p>
        </p:txBody>
      </p:sp>
      <p:sp>
        <p:nvSpPr>
          <p:cNvPr id="3" name="AutoShape 5" descr="Image result for gpu overclock mem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 Box 3"/>
          <p:cNvSpPr txBox="1">
            <a:spLocks noChangeArrowheads="1"/>
          </p:cNvSpPr>
          <p:nvPr/>
        </p:nvSpPr>
        <p:spPr bwMode="auto">
          <a:xfrm>
            <a:off x="0" y="3082354"/>
            <a:ext cx="9079675" cy="1813317"/>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lvl="0" indent="-457200" algn="just" eaLnBrk="1" hangingPunct="1">
              <a:lnSpc>
                <a:spcPct val="150000"/>
              </a:lnSpc>
              <a:buSzPct val="75000"/>
              <a:buBlip>
                <a:blip r:embed="rId3"/>
              </a:buBlip>
            </a:pPr>
            <a:r>
              <a:rPr lang="en-US" sz="2800" dirty="0">
                <a:latin typeface="Century Gothic" pitchFamily="34" charset="0"/>
              </a:rPr>
              <a:t>bets on future events </a:t>
            </a:r>
          </a:p>
          <a:p>
            <a:pPr marL="457200" indent="-457200" algn="just" eaLnBrk="1" hangingPunct="1">
              <a:lnSpc>
                <a:spcPct val="150000"/>
              </a:lnSpc>
              <a:buSzPct val="75000"/>
              <a:buBlip>
                <a:blip r:embed="rId3"/>
              </a:buBlip>
            </a:pPr>
            <a:r>
              <a:rPr lang="en-US" sz="2600" dirty="0">
                <a:latin typeface="Century Gothic" pitchFamily="34" charset="0"/>
              </a:rPr>
              <a:t>forwards, futures, options</a:t>
            </a:r>
          </a:p>
          <a:p>
            <a:pPr marL="457200" lvl="0" indent="-457200" algn="just" eaLnBrk="1" hangingPunct="1">
              <a:lnSpc>
                <a:spcPct val="150000"/>
              </a:lnSpc>
              <a:buSzPct val="75000"/>
              <a:buBlip>
                <a:blip r:embed="rId3"/>
              </a:buBlip>
            </a:pPr>
            <a:r>
              <a:rPr lang="en-US" sz="2600" dirty="0">
                <a:latin typeface="Century Gothic" pitchFamily="34" charset="0"/>
              </a:rPr>
              <a:t>prediction markets!</a:t>
            </a:r>
          </a:p>
        </p:txBody>
      </p:sp>
      <p:sp>
        <p:nvSpPr>
          <p:cNvPr id="9" name="Text Box 3"/>
          <p:cNvSpPr txBox="1">
            <a:spLocks noChangeArrowheads="1"/>
          </p:cNvSpPr>
          <p:nvPr/>
        </p:nvSpPr>
        <p:spPr bwMode="auto">
          <a:xfrm>
            <a:off x="0" y="5108229"/>
            <a:ext cx="9079675" cy="1767150"/>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lvl="0" indent="-457200" algn="just" eaLnBrk="1" hangingPunct="1">
              <a:lnSpc>
                <a:spcPct val="150000"/>
              </a:lnSpc>
              <a:buSzPct val="75000"/>
              <a:buBlip>
                <a:blip r:embed="rId3"/>
              </a:buBlip>
            </a:pPr>
            <a:r>
              <a:rPr lang="en-US" sz="2600" b="1" dirty="0">
                <a:latin typeface="Century Gothic" pitchFamily="34" charset="0"/>
              </a:rPr>
              <a:t>idea: trade shares in a potential future event</a:t>
            </a:r>
          </a:p>
          <a:p>
            <a:pPr marL="457200" lvl="0" indent="-457200" algn="just" eaLnBrk="1" hangingPunct="1">
              <a:lnSpc>
                <a:spcPct val="150000"/>
              </a:lnSpc>
              <a:buSzPct val="75000"/>
              <a:buBlip>
                <a:blip r:embed="rId3"/>
              </a:buBlip>
            </a:pPr>
            <a:r>
              <a:rPr lang="en-US" sz="2600" dirty="0">
                <a:latin typeface="Century Gothic" pitchFamily="34" charset="0"/>
              </a:rPr>
              <a:t>shares worth X if the event happens, 0 if not</a:t>
            </a:r>
          </a:p>
          <a:p>
            <a:pPr marL="457200" lvl="0" indent="-457200" algn="just" eaLnBrk="1" hangingPunct="1">
              <a:lnSpc>
                <a:spcPct val="150000"/>
              </a:lnSpc>
              <a:buSzPct val="75000"/>
              <a:buBlip>
                <a:blip r:embed="rId3"/>
              </a:buBlip>
            </a:pPr>
            <a:r>
              <a:rPr lang="en-US" sz="2600" dirty="0">
                <a:latin typeface="Century Gothic" pitchFamily="34" charset="0"/>
              </a:rPr>
              <a:t>current price / x = estimated probability</a:t>
            </a:r>
          </a:p>
        </p:txBody>
      </p:sp>
    </p:spTree>
    <p:extLst>
      <p:ext uri="{BB962C8B-B14F-4D97-AF65-F5344CB8AC3E}">
        <p14:creationId xmlns:p14="http://schemas.microsoft.com/office/powerpoint/2010/main" val="325747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10"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World cup 2014</a:t>
            </a:r>
          </a:p>
        </p:txBody>
      </p:sp>
      <p:sp>
        <p:nvSpPr>
          <p:cNvPr id="8" name="Text Box 6"/>
          <p:cNvSpPr txBox="1">
            <a:spLocks noChangeArrowheads="1"/>
          </p:cNvSpPr>
          <p:nvPr/>
        </p:nvSpPr>
        <p:spPr bwMode="auto">
          <a:xfrm>
            <a:off x="8534400" y="6421438"/>
            <a:ext cx="60960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17</a:t>
            </a:r>
          </a:p>
        </p:txBody>
      </p:sp>
      <p:sp>
        <p:nvSpPr>
          <p:cNvPr id="3" name="AutoShape 5" descr="Image result for gpu overclock mem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3"/>
          <a:stretch>
            <a:fillRect/>
          </a:stretch>
        </p:blipFill>
        <p:spPr>
          <a:xfrm>
            <a:off x="0" y="721324"/>
            <a:ext cx="9144000" cy="4155476"/>
          </a:xfrm>
          <a:prstGeom prst="rect">
            <a:avLst/>
          </a:prstGeom>
        </p:spPr>
      </p:pic>
    </p:spTree>
    <p:extLst>
      <p:ext uri="{BB962C8B-B14F-4D97-AF65-F5344CB8AC3E}">
        <p14:creationId xmlns:p14="http://schemas.microsoft.com/office/powerpoint/2010/main" val="95096881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xmlns:p14="http://schemas.microsoft.com/office/powerpoint/2010/mai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US presidential elections</a:t>
            </a:r>
          </a:p>
        </p:txBody>
      </p:sp>
      <p:sp>
        <p:nvSpPr>
          <p:cNvPr id="8" name="Text Box 6"/>
          <p:cNvSpPr txBox="1">
            <a:spLocks noChangeArrowheads="1"/>
          </p:cNvSpPr>
          <p:nvPr/>
        </p:nvSpPr>
        <p:spPr bwMode="auto">
          <a:xfrm>
            <a:off x="8534400" y="6421438"/>
            <a:ext cx="60960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18</a:t>
            </a:r>
          </a:p>
        </p:txBody>
      </p:sp>
      <p:sp>
        <p:nvSpPr>
          <p:cNvPr id="3" name="AutoShape 5" descr="Image result for gpu overclock mem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rotWithShape="1">
          <a:blip r:embed="rId3"/>
          <a:srcRect b="6281"/>
          <a:stretch/>
        </p:blipFill>
        <p:spPr>
          <a:xfrm>
            <a:off x="0" y="746320"/>
            <a:ext cx="9144000" cy="4130132"/>
          </a:xfrm>
          <a:prstGeom prst="rect">
            <a:avLst/>
          </a:prstGeom>
        </p:spPr>
      </p:pic>
      <p:pic>
        <p:nvPicPr>
          <p:cNvPr id="5" name="Picture 4"/>
          <p:cNvPicPr>
            <a:picLocks noChangeAspect="1"/>
          </p:cNvPicPr>
          <p:nvPr/>
        </p:nvPicPr>
        <p:blipFill>
          <a:blip r:embed="rId4"/>
          <a:stretch>
            <a:fillRect/>
          </a:stretch>
        </p:blipFill>
        <p:spPr>
          <a:xfrm>
            <a:off x="0" y="762000"/>
            <a:ext cx="9144000" cy="5080000"/>
          </a:xfrm>
          <a:prstGeom prst="rect">
            <a:avLst/>
          </a:prstGeom>
        </p:spPr>
      </p:pic>
    </p:spTree>
    <p:extLst>
      <p:ext uri="{BB962C8B-B14F-4D97-AF65-F5344CB8AC3E}">
        <p14:creationId xmlns:p14="http://schemas.microsoft.com/office/powerpoint/2010/main" val="95096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Secure multiparty lotteries</a:t>
            </a:r>
          </a:p>
        </p:txBody>
      </p:sp>
      <p:sp>
        <p:nvSpPr>
          <p:cNvPr id="8" name="Text Box 6"/>
          <p:cNvSpPr txBox="1">
            <a:spLocks noChangeArrowheads="1"/>
          </p:cNvSpPr>
          <p:nvPr/>
        </p:nvSpPr>
        <p:spPr bwMode="auto">
          <a:xfrm>
            <a:off x="8686800" y="6421438"/>
            <a:ext cx="45720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1</a:t>
            </a:r>
          </a:p>
        </p:txBody>
      </p:sp>
      <p:sp>
        <p:nvSpPr>
          <p:cNvPr id="24" name="Text Box 3"/>
          <p:cNvSpPr txBox="1">
            <a:spLocks noChangeArrowheads="1"/>
          </p:cNvSpPr>
          <p:nvPr/>
        </p:nvSpPr>
        <p:spPr bwMode="auto">
          <a:xfrm>
            <a:off x="1" y="761286"/>
            <a:ext cx="9143998" cy="3600986"/>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eaLnBrk="1" hangingPunct="1">
              <a:lnSpc>
                <a:spcPct val="150000"/>
              </a:lnSpc>
              <a:buSzPct val="75000"/>
              <a:buBlip>
                <a:blip r:embed="rId3"/>
              </a:buBlip>
            </a:pPr>
            <a:r>
              <a:rPr lang="en-US" sz="2600" dirty="0">
                <a:latin typeface="Century Gothic" pitchFamily="34" charset="0"/>
              </a:rPr>
              <a:t>secure multiparty computation</a:t>
            </a:r>
          </a:p>
          <a:p>
            <a:pPr marL="1200150" lvl="1" indent="-457200" eaLnBrk="1" hangingPunct="1">
              <a:lnSpc>
                <a:spcPct val="150000"/>
              </a:lnSpc>
              <a:buSzPct val="75000"/>
              <a:buBlip>
                <a:blip r:embed="rId3"/>
              </a:buBlip>
            </a:pPr>
            <a:r>
              <a:rPr lang="en-US" sz="2600" dirty="0">
                <a:latin typeface="Century Gothic" pitchFamily="34" charset="0"/>
              </a:rPr>
              <a:t>two or more mutually untrusting parties</a:t>
            </a:r>
          </a:p>
          <a:p>
            <a:pPr marL="1200150" lvl="1" indent="-457200" eaLnBrk="1" hangingPunct="1">
              <a:lnSpc>
                <a:spcPct val="150000"/>
              </a:lnSpc>
              <a:buSzPct val="75000"/>
              <a:buBlip>
                <a:blip r:embed="rId3"/>
              </a:buBlip>
            </a:pPr>
            <a:r>
              <a:rPr lang="en-US" sz="2600" dirty="0">
                <a:latin typeface="Century Gothic" pitchFamily="34" charset="0"/>
              </a:rPr>
              <a:t>each have some data</a:t>
            </a:r>
          </a:p>
          <a:p>
            <a:pPr marL="1200150" lvl="1" indent="-457200" eaLnBrk="1" hangingPunct="1">
              <a:lnSpc>
                <a:spcPct val="150000"/>
              </a:lnSpc>
              <a:buSzPct val="75000"/>
              <a:buBlip>
                <a:blip r:embed="rId3"/>
              </a:buBlip>
            </a:pPr>
            <a:r>
              <a:rPr lang="en-US" sz="2600" dirty="0">
                <a:latin typeface="Century Gothic" pitchFamily="34" charset="0"/>
              </a:rPr>
              <a:t>want to compute a result on all the data</a:t>
            </a:r>
          </a:p>
          <a:p>
            <a:pPr marL="1200150" lvl="1" indent="-457200" eaLnBrk="1" hangingPunct="1">
              <a:lnSpc>
                <a:spcPct val="150000"/>
              </a:lnSpc>
              <a:buSzPct val="75000"/>
              <a:buBlip>
                <a:blip r:embed="rId3"/>
              </a:buBlip>
            </a:pPr>
            <a:r>
              <a:rPr lang="en-US" sz="2600" dirty="0">
                <a:latin typeface="Century Gothic" pitchFamily="34" charset="0"/>
              </a:rPr>
              <a:t>without revealing the data</a:t>
            </a:r>
          </a:p>
          <a:p>
            <a:pPr marL="457200" indent="-457200" eaLnBrk="1" hangingPunct="1">
              <a:lnSpc>
                <a:spcPct val="150000"/>
              </a:lnSpc>
              <a:buSzPct val="75000"/>
              <a:buBlip>
                <a:blip r:embed="rId3"/>
              </a:buBlip>
            </a:pPr>
            <a:r>
              <a:rPr lang="en-US" sz="2600" dirty="0">
                <a:latin typeface="Century Gothic" pitchFamily="34" charset="0"/>
              </a:rPr>
              <a:t>auction analogy</a:t>
            </a:r>
          </a:p>
        </p:txBody>
      </p:sp>
      <p:sp>
        <p:nvSpPr>
          <p:cNvPr id="5" name="Text Box 3"/>
          <p:cNvSpPr txBox="1">
            <a:spLocks noChangeArrowheads="1"/>
          </p:cNvSpPr>
          <p:nvPr/>
        </p:nvSpPr>
        <p:spPr bwMode="auto">
          <a:xfrm>
            <a:off x="1" y="4419600"/>
            <a:ext cx="4275561" cy="2324547"/>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eaLnBrk="1" hangingPunct="1">
              <a:lnSpc>
                <a:spcPct val="150000"/>
              </a:lnSpc>
              <a:buSzPct val="75000"/>
              <a:buBlip>
                <a:blip r:embed="rId3"/>
              </a:buBlip>
            </a:pPr>
            <a:r>
              <a:rPr lang="en-US" sz="2600" dirty="0">
                <a:latin typeface="Century Gothic" pitchFamily="34" charset="0"/>
              </a:rPr>
              <a:t>ensure payment</a:t>
            </a:r>
          </a:p>
          <a:p>
            <a:pPr marL="457200" indent="-457200" eaLnBrk="1" hangingPunct="1">
              <a:lnSpc>
                <a:spcPct val="150000"/>
              </a:lnSpc>
              <a:buSzPct val="75000"/>
              <a:buBlip>
                <a:blip r:embed="rId3"/>
              </a:buBlip>
            </a:pPr>
            <a:r>
              <a:rPr lang="en-US" sz="2600" dirty="0">
                <a:latin typeface="Century Gothic" pitchFamily="34" charset="0"/>
              </a:rPr>
              <a:t>ensure fairness</a:t>
            </a:r>
          </a:p>
          <a:p>
            <a:pPr marL="457200" indent="-457200" eaLnBrk="1" hangingPunct="1">
              <a:lnSpc>
                <a:spcPct val="150000"/>
              </a:lnSpc>
              <a:buSzPct val="75000"/>
              <a:buBlip>
                <a:blip r:embed="rId3"/>
              </a:buBlip>
            </a:pPr>
            <a:r>
              <a:rPr lang="en-US" sz="2600" dirty="0">
                <a:latin typeface="Century Gothic" pitchFamily="34" charset="0"/>
              </a:rPr>
              <a:t>ensure transfer</a:t>
            </a:r>
          </a:p>
          <a:p>
            <a:pPr marL="457200" indent="-457200" eaLnBrk="1" hangingPunct="1">
              <a:lnSpc>
                <a:spcPct val="150000"/>
              </a:lnSpc>
              <a:buSzPct val="75000"/>
              <a:buBlip>
                <a:blip r:embed="rId3"/>
              </a:buBlip>
            </a:pPr>
            <a:r>
              <a:rPr lang="en-US" sz="2600" dirty="0">
                <a:latin typeface="Century Gothic" pitchFamily="34" charset="0"/>
              </a:rPr>
              <a:t>ensure penalty</a:t>
            </a:r>
          </a:p>
        </p:txBody>
      </p:sp>
    </p:spTree>
    <p:extLst>
      <p:ext uri="{BB962C8B-B14F-4D97-AF65-F5344CB8AC3E}">
        <p14:creationId xmlns:p14="http://schemas.microsoft.com/office/powerpoint/2010/main" val="217654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2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Prediction markets</a:t>
            </a:r>
          </a:p>
        </p:txBody>
      </p:sp>
      <p:sp>
        <p:nvSpPr>
          <p:cNvPr id="7" name="Text Box 3"/>
          <p:cNvSpPr txBox="1">
            <a:spLocks noChangeArrowheads="1"/>
          </p:cNvSpPr>
          <p:nvPr/>
        </p:nvSpPr>
        <p:spPr bwMode="auto">
          <a:xfrm>
            <a:off x="0" y="711200"/>
            <a:ext cx="9143999" cy="5161669"/>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lvl="0" indent="-457200" eaLnBrk="1" hangingPunct="1">
              <a:lnSpc>
                <a:spcPct val="150000"/>
              </a:lnSpc>
              <a:buSzPct val="75000"/>
              <a:buBlip>
                <a:blip r:embed="rId3"/>
              </a:buBlip>
            </a:pPr>
            <a:r>
              <a:rPr lang="en-US" sz="2500" dirty="0">
                <a:latin typeface="Century Gothic" pitchFamily="34" charset="0"/>
              </a:rPr>
              <a:t>economists love prediction markets</a:t>
            </a:r>
          </a:p>
          <a:p>
            <a:pPr marL="457200" lvl="0" indent="-457200" eaLnBrk="1" hangingPunct="1">
              <a:lnSpc>
                <a:spcPct val="150000"/>
              </a:lnSpc>
              <a:buSzPct val="75000"/>
              <a:buBlip>
                <a:blip r:embed="rId3"/>
              </a:buBlip>
            </a:pPr>
            <a:r>
              <a:rPr lang="en-US" sz="2500" dirty="0">
                <a:latin typeface="Century Gothic" pitchFamily="34" charset="0"/>
              </a:rPr>
              <a:t>valuable social tool</a:t>
            </a:r>
          </a:p>
          <a:p>
            <a:pPr marL="457200" lvl="0" indent="-457200" eaLnBrk="1" hangingPunct="1">
              <a:lnSpc>
                <a:spcPct val="150000"/>
              </a:lnSpc>
              <a:buSzPct val="75000"/>
              <a:buBlip>
                <a:blip r:embed="rId3"/>
              </a:buBlip>
            </a:pPr>
            <a:r>
              <a:rPr lang="en-US" sz="2500" dirty="0">
                <a:latin typeface="Century Gothic" pitchFamily="34" charset="0"/>
              </a:rPr>
              <a:t>information about the future</a:t>
            </a:r>
          </a:p>
          <a:p>
            <a:pPr marL="457200" lvl="0" indent="-457200" eaLnBrk="1" hangingPunct="1">
              <a:lnSpc>
                <a:spcPct val="150000"/>
              </a:lnSpc>
              <a:buSzPct val="75000"/>
              <a:buBlip>
                <a:blip r:embed="rId3"/>
              </a:buBlip>
            </a:pPr>
            <a:r>
              <a:rPr lang="en-US" sz="2500" dirty="0">
                <a:latin typeface="Century Gothic" pitchFamily="34" charset="0"/>
              </a:rPr>
              <a:t>important information is often dispersed</a:t>
            </a:r>
          </a:p>
          <a:p>
            <a:pPr marL="457200" lvl="0" indent="-457200" eaLnBrk="1" hangingPunct="1">
              <a:lnSpc>
                <a:spcPct val="150000"/>
              </a:lnSpc>
              <a:buSzPct val="75000"/>
              <a:buBlip>
                <a:blip r:embed="rId3"/>
              </a:buBlip>
            </a:pPr>
            <a:r>
              <a:rPr lang="en-US" sz="2500" dirty="0">
                <a:latin typeface="Century Gothic" pitchFamily="34" charset="0"/>
              </a:rPr>
              <a:t>the human factor</a:t>
            </a:r>
          </a:p>
          <a:p>
            <a:pPr marL="457200" lvl="0" indent="-457200" eaLnBrk="1" hangingPunct="1">
              <a:lnSpc>
                <a:spcPct val="150000"/>
              </a:lnSpc>
              <a:buSzPct val="75000"/>
              <a:buBlip>
                <a:blip r:embed="rId3"/>
              </a:buBlip>
            </a:pPr>
            <a:r>
              <a:rPr lang="en-US" sz="2500" dirty="0">
                <a:latin typeface="Century Gothic" pitchFamily="34" charset="0"/>
              </a:rPr>
              <a:t>informed opinion</a:t>
            </a:r>
          </a:p>
          <a:p>
            <a:pPr marL="457200" lvl="0" indent="-457200" eaLnBrk="1" hangingPunct="1">
              <a:lnSpc>
                <a:spcPct val="150000"/>
              </a:lnSpc>
              <a:buSzPct val="75000"/>
              <a:buBlip>
                <a:blip r:embed="rId3"/>
              </a:buBlip>
            </a:pPr>
            <a:r>
              <a:rPr lang="en-US" sz="2500" dirty="0">
                <a:latin typeface="Century Gothic" pitchFamily="34" charset="0"/>
              </a:rPr>
              <a:t>a tax on nonsense</a:t>
            </a:r>
          </a:p>
          <a:p>
            <a:pPr marL="457200" lvl="0" indent="-457200" eaLnBrk="1" hangingPunct="1">
              <a:lnSpc>
                <a:spcPct val="150000"/>
              </a:lnSpc>
              <a:buSzPct val="75000"/>
              <a:buBlip>
                <a:blip r:embed="rId3"/>
              </a:buBlip>
            </a:pPr>
            <a:r>
              <a:rPr lang="en-US" sz="2500" dirty="0">
                <a:latin typeface="Century Gothic" pitchFamily="34" charset="0"/>
              </a:rPr>
              <a:t>often beat polls and expert opinions</a:t>
            </a:r>
          </a:p>
          <a:p>
            <a:pPr marL="457200" lvl="0" indent="-457200" eaLnBrk="1" hangingPunct="1">
              <a:lnSpc>
                <a:spcPct val="150000"/>
              </a:lnSpc>
              <a:buSzPct val="75000"/>
              <a:buBlip>
                <a:blip r:embed="rId3"/>
              </a:buBlip>
            </a:pPr>
            <a:r>
              <a:rPr lang="en-US" sz="2500" dirty="0">
                <a:latin typeface="Century Gothic" pitchFamily="34" charset="0"/>
              </a:rPr>
              <a:t>significant regulatory problems</a:t>
            </a:r>
          </a:p>
        </p:txBody>
      </p:sp>
      <p:sp>
        <p:nvSpPr>
          <p:cNvPr id="8" name="Text Box 6"/>
          <p:cNvSpPr txBox="1">
            <a:spLocks noChangeArrowheads="1"/>
          </p:cNvSpPr>
          <p:nvPr/>
        </p:nvSpPr>
        <p:spPr bwMode="auto">
          <a:xfrm>
            <a:off x="8534400" y="6421438"/>
            <a:ext cx="60960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19</a:t>
            </a:r>
          </a:p>
        </p:txBody>
      </p:sp>
      <p:sp>
        <p:nvSpPr>
          <p:cNvPr id="3" name="AutoShape 5" descr="Image result for gpu overclock mem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5096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Prediction markets</a:t>
            </a:r>
          </a:p>
        </p:txBody>
      </p:sp>
      <p:sp>
        <p:nvSpPr>
          <p:cNvPr id="7" name="Text Box 3"/>
          <p:cNvSpPr txBox="1">
            <a:spLocks noChangeArrowheads="1"/>
          </p:cNvSpPr>
          <p:nvPr/>
        </p:nvSpPr>
        <p:spPr bwMode="auto">
          <a:xfrm>
            <a:off x="0" y="711200"/>
            <a:ext cx="9143999" cy="2276264"/>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lvl="0" indent="-457200" eaLnBrk="1" hangingPunct="1">
              <a:lnSpc>
                <a:spcPct val="150000"/>
              </a:lnSpc>
              <a:buSzPct val="75000"/>
              <a:buBlip>
                <a:blip r:embed="rId3"/>
              </a:buBlip>
            </a:pPr>
            <a:r>
              <a:rPr lang="en-US" sz="2500" dirty="0">
                <a:latin typeface="Century Gothic" pitchFamily="34" charset="0"/>
              </a:rPr>
              <a:t>decentralization</a:t>
            </a:r>
          </a:p>
          <a:p>
            <a:pPr marL="1200150" lvl="1" indent="-457200" eaLnBrk="1" hangingPunct="1">
              <a:lnSpc>
                <a:spcPct val="150000"/>
              </a:lnSpc>
              <a:buSzPct val="75000"/>
              <a:buBlip>
                <a:blip r:embed="rId3"/>
              </a:buBlip>
            </a:pPr>
            <a:r>
              <a:rPr lang="en-US" sz="2500" dirty="0">
                <a:latin typeface="Century Gothic" pitchFamily="34" charset="0"/>
              </a:rPr>
              <a:t>payment and enforcement</a:t>
            </a:r>
          </a:p>
          <a:p>
            <a:pPr marL="1200150" lvl="1" indent="-457200" eaLnBrk="1" hangingPunct="1">
              <a:lnSpc>
                <a:spcPct val="150000"/>
              </a:lnSpc>
              <a:buSzPct val="75000"/>
              <a:buBlip>
                <a:blip r:embed="rId3"/>
              </a:buBlip>
            </a:pPr>
            <a:r>
              <a:rPr lang="en-US" sz="2500" dirty="0">
                <a:latin typeface="Century Gothic" pitchFamily="34" charset="0"/>
              </a:rPr>
              <a:t>arbitration</a:t>
            </a:r>
          </a:p>
          <a:p>
            <a:pPr marL="1200150" lvl="1" indent="-457200" eaLnBrk="1" hangingPunct="1">
              <a:lnSpc>
                <a:spcPct val="150000"/>
              </a:lnSpc>
              <a:buSzPct val="75000"/>
              <a:buBlip>
                <a:blip r:embed="rId3"/>
              </a:buBlip>
            </a:pPr>
            <a:r>
              <a:rPr lang="en-US" sz="2500" dirty="0">
                <a:latin typeface="Century Gothic" pitchFamily="34" charset="0"/>
              </a:rPr>
              <a:t>order book</a:t>
            </a:r>
          </a:p>
        </p:txBody>
      </p:sp>
      <p:sp>
        <p:nvSpPr>
          <p:cNvPr id="8" name="Text Box 6"/>
          <p:cNvSpPr txBox="1">
            <a:spLocks noChangeArrowheads="1"/>
          </p:cNvSpPr>
          <p:nvPr/>
        </p:nvSpPr>
        <p:spPr bwMode="auto">
          <a:xfrm>
            <a:off x="8534400" y="6421438"/>
            <a:ext cx="60960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20</a:t>
            </a:r>
          </a:p>
        </p:txBody>
      </p:sp>
      <p:sp>
        <p:nvSpPr>
          <p:cNvPr id="3" name="AutoShape 5" descr="Image result for gpu overclock mem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 Box 3"/>
          <p:cNvSpPr txBox="1">
            <a:spLocks noChangeArrowheads="1"/>
          </p:cNvSpPr>
          <p:nvPr/>
        </p:nvSpPr>
        <p:spPr bwMode="auto">
          <a:xfrm>
            <a:off x="0" y="3652485"/>
            <a:ext cx="9079675" cy="2967479"/>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algn="just" eaLnBrk="1" hangingPunct="1">
              <a:lnSpc>
                <a:spcPct val="150000"/>
              </a:lnSpc>
              <a:buSzPct val="75000"/>
              <a:buBlip>
                <a:blip r:embed="rId3"/>
              </a:buBlip>
            </a:pPr>
            <a:r>
              <a:rPr lang="en-US" sz="2600" dirty="0">
                <a:latin typeface="Century Gothic" pitchFamily="34" charset="0"/>
              </a:rPr>
              <a:t>simple solution</a:t>
            </a:r>
          </a:p>
          <a:p>
            <a:pPr marL="1200150" lvl="1" indent="-457200" algn="just" eaLnBrk="1" hangingPunct="1">
              <a:lnSpc>
                <a:spcPct val="150000"/>
              </a:lnSpc>
              <a:buSzPct val="75000"/>
              <a:buBlip>
                <a:blip r:embed="rId3"/>
              </a:buBlip>
            </a:pPr>
            <a:r>
              <a:rPr lang="en-US" sz="2600" dirty="0" err="1">
                <a:latin typeface="Century Gothic" pitchFamily="34" charset="0"/>
              </a:rPr>
              <a:t>Bitcoin</a:t>
            </a:r>
            <a:r>
              <a:rPr lang="en-US" sz="2600" dirty="0">
                <a:latin typeface="Century Gothic" pitchFamily="34" charset="0"/>
              </a:rPr>
              <a:t> with trusted arbiters</a:t>
            </a:r>
          </a:p>
          <a:p>
            <a:pPr marL="457200" indent="-457200" algn="just" eaLnBrk="1" hangingPunct="1">
              <a:lnSpc>
                <a:spcPct val="150000"/>
              </a:lnSpc>
              <a:buSzPct val="75000"/>
              <a:buBlip>
                <a:blip r:embed="rId3"/>
              </a:buBlip>
            </a:pPr>
            <a:r>
              <a:rPr lang="en-US" sz="2600" dirty="0">
                <a:latin typeface="Century Gothic" pitchFamily="34" charset="0"/>
              </a:rPr>
              <a:t>proper solution</a:t>
            </a:r>
          </a:p>
          <a:p>
            <a:pPr marL="1200150" lvl="1" indent="-457200" algn="just" eaLnBrk="1" hangingPunct="1">
              <a:lnSpc>
                <a:spcPct val="150000"/>
              </a:lnSpc>
              <a:buSzPct val="75000"/>
              <a:buBlip>
                <a:blip r:embed="rId3"/>
              </a:buBlip>
            </a:pPr>
            <a:r>
              <a:rPr lang="en-US" sz="2600" dirty="0" err="1">
                <a:latin typeface="Century Gothic" pitchFamily="34" charset="0"/>
              </a:rPr>
              <a:t>altcoin</a:t>
            </a:r>
            <a:r>
              <a:rPr lang="en-US" sz="2600" dirty="0">
                <a:latin typeface="Century Gothic" pitchFamily="34" charset="0"/>
              </a:rPr>
              <a:t> with built-in support</a:t>
            </a:r>
          </a:p>
          <a:p>
            <a:pPr marL="1200150" lvl="1" indent="-457200" algn="just" eaLnBrk="1" hangingPunct="1">
              <a:lnSpc>
                <a:spcPct val="150000"/>
              </a:lnSpc>
              <a:buSzPct val="75000"/>
              <a:buBlip>
                <a:blip r:embed="rId3"/>
              </a:buBlip>
            </a:pPr>
            <a:r>
              <a:rPr lang="en-US" sz="2600" dirty="0" err="1">
                <a:latin typeface="Century Gothic" pitchFamily="34" charset="0"/>
              </a:rPr>
              <a:t>Futurecoin</a:t>
            </a:r>
            <a:r>
              <a:rPr lang="en-US" sz="2600" dirty="0">
                <a:latin typeface="Century Gothic" pitchFamily="34" charset="0"/>
              </a:rPr>
              <a:t>!</a:t>
            </a:r>
          </a:p>
        </p:txBody>
      </p:sp>
      <p:sp>
        <p:nvSpPr>
          <p:cNvPr id="4" name="TextBox 3"/>
          <p:cNvSpPr txBox="1"/>
          <p:nvPr/>
        </p:nvSpPr>
        <p:spPr>
          <a:xfrm>
            <a:off x="1536411" y="-29791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5096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3"/>
          <p:cNvSpPr txBox="1">
            <a:spLocks noChangeArrowheads="1"/>
          </p:cNvSpPr>
          <p:nvPr/>
        </p:nvSpPr>
        <p:spPr bwMode="auto">
          <a:xfrm>
            <a:off x="0" y="4490685"/>
            <a:ext cx="9143999" cy="2367315"/>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algn="just" eaLnBrk="1" hangingPunct="1">
              <a:lnSpc>
                <a:spcPct val="150000"/>
              </a:lnSpc>
              <a:buSzPct val="75000"/>
              <a:buBlip>
                <a:blip r:embed="rId3"/>
              </a:buBlip>
            </a:pPr>
            <a:r>
              <a:rPr lang="en-US" sz="2600" u="sng" dirty="0">
                <a:latin typeface="Century Gothic" pitchFamily="34" charset="0"/>
              </a:rPr>
              <a:t>example</a:t>
            </a:r>
          </a:p>
          <a:p>
            <a:pPr marL="457200" indent="-457200" algn="just" eaLnBrk="1" hangingPunct="1">
              <a:lnSpc>
                <a:spcPct val="150000"/>
              </a:lnSpc>
              <a:buSzPct val="75000"/>
              <a:buBlip>
                <a:blip r:embed="rId3"/>
              </a:buBlip>
            </a:pPr>
            <a:r>
              <a:rPr lang="en-US" sz="2600" dirty="0">
                <a:latin typeface="Century Gothic" pitchFamily="34" charset="0"/>
              </a:rPr>
              <a:t>World Cup, 32 teams</a:t>
            </a:r>
          </a:p>
          <a:p>
            <a:pPr marL="457200" indent="-457200" algn="just" eaLnBrk="1" hangingPunct="1">
              <a:lnSpc>
                <a:spcPct val="150000"/>
              </a:lnSpc>
              <a:buSzPct val="75000"/>
              <a:buBlip>
                <a:blip r:embed="rId3"/>
              </a:buBlip>
            </a:pPr>
            <a:r>
              <a:rPr lang="en-US" sz="2600" dirty="0" err="1">
                <a:latin typeface="Century Gothic" pitchFamily="34" charset="0"/>
              </a:rPr>
              <a:t>BuyPortfolio</a:t>
            </a:r>
            <a:r>
              <a:rPr lang="en-US" sz="2600" dirty="0">
                <a:latin typeface="Century Gothic" pitchFamily="34" charset="0"/>
              </a:rPr>
              <a:t>: 1 coin = 32 shares, 1 for each team</a:t>
            </a:r>
          </a:p>
          <a:p>
            <a:pPr marL="457200" indent="-457200" algn="just" eaLnBrk="1" hangingPunct="1">
              <a:lnSpc>
                <a:spcPct val="150000"/>
              </a:lnSpc>
              <a:buSzPct val="75000"/>
              <a:buBlip>
                <a:blip r:embed="rId3"/>
              </a:buBlip>
            </a:pPr>
            <a:r>
              <a:rPr lang="en-US" sz="2600" dirty="0" err="1">
                <a:latin typeface="Century Gothic" pitchFamily="34" charset="0"/>
              </a:rPr>
              <a:t>SellPortfolio</a:t>
            </a:r>
            <a:r>
              <a:rPr lang="en-US" sz="2600" dirty="0">
                <a:latin typeface="Century Gothic" pitchFamily="34" charset="0"/>
              </a:rPr>
              <a:t>: sell a share to get </a:t>
            </a:r>
            <a:r>
              <a:rPr lang="en-US" sz="2600" dirty="0" err="1">
                <a:latin typeface="Century Gothic" pitchFamily="34" charset="0"/>
              </a:rPr>
              <a:t>futurecoin</a:t>
            </a:r>
            <a:endParaRPr lang="en-US" sz="2600" dirty="0">
              <a:latin typeface="Century Gothic" pitchFamily="34" charset="0"/>
            </a:endParaRPr>
          </a:p>
        </p:txBody>
      </p:sp>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err="1">
                <a:latin typeface="Arial Rounded MT Bold" pitchFamily="34" charset="0"/>
              </a:rPr>
              <a:t>futurecoin</a:t>
            </a:r>
            <a:endParaRPr lang="en-US" sz="4000" b="1" cap="all" dirty="0">
              <a:latin typeface="Arial Rounded MT Bold" pitchFamily="34" charset="0"/>
            </a:endParaRPr>
          </a:p>
        </p:txBody>
      </p:sp>
      <p:sp>
        <p:nvSpPr>
          <p:cNvPr id="7" name="Text Box 3"/>
          <p:cNvSpPr txBox="1">
            <a:spLocks noChangeArrowheads="1"/>
          </p:cNvSpPr>
          <p:nvPr/>
        </p:nvSpPr>
        <p:spPr bwMode="auto">
          <a:xfrm>
            <a:off x="0" y="711200"/>
            <a:ext cx="9143999" cy="3430426"/>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lvl="0" indent="-457200" eaLnBrk="1" hangingPunct="1">
              <a:lnSpc>
                <a:spcPct val="150000"/>
              </a:lnSpc>
              <a:buSzPct val="75000"/>
              <a:buBlip>
                <a:blip r:embed="rId3"/>
              </a:buBlip>
            </a:pPr>
            <a:r>
              <a:rPr lang="en-US" sz="2500" u="sng" dirty="0">
                <a:latin typeface="Century Gothic" pitchFamily="34" charset="0"/>
              </a:rPr>
              <a:t>transaction types:</a:t>
            </a:r>
          </a:p>
          <a:p>
            <a:pPr marL="457200" lvl="0" indent="-457200" eaLnBrk="1" hangingPunct="1">
              <a:lnSpc>
                <a:spcPct val="150000"/>
              </a:lnSpc>
              <a:buSzPct val="75000"/>
              <a:buBlip>
                <a:blip r:embed="rId3"/>
              </a:buBlip>
            </a:pPr>
            <a:r>
              <a:rPr lang="en-US" sz="2500" b="1" dirty="0" err="1">
                <a:latin typeface="Century Gothic" pitchFamily="34" charset="0"/>
              </a:rPr>
              <a:t>CreateMarket</a:t>
            </a:r>
            <a:r>
              <a:rPr lang="en-US" sz="2500" dirty="0">
                <a:latin typeface="Century Gothic" pitchFamily="34" charset="0"/>
              </a:rPr>
              <a:t> (</a:t>
            </a:r>
            <a:r>
              <a:rPr lang="en-US" sz="2500" dirty="0" err="1">
                <a:latin typeface="Century Gothic" pitchFamily="34" charset="0"/>
              </a:rPr>
              <a:t>event_id</a:t>
            </a:r>
            <a:r>
              <a:rPr lang="en-US" sz="2500" dirty="0">
                <a:latin typeface="Century Gothic" pitchFamily="34" charset="0"/>
              </a:rPr>
              <a:t>, </a:t>
            </a:r>
            <a:r>
              <a:rPr lang="en-US" sz="2500" dirty="0" err="1">
                <a:latin typeface="Century Gothic" pitchFamily="34" charset="0"/>
              </a:rPr>
              <a:t>arbitrator_key</a:t>
            </a:r>
            <a:r>
              <a:rPr lang="en-US" sz="2500" dirty="0">
                <a:latin typeface="Century Gothic" pitchFamily="34" charset="0"/>
              </a:rPr>
              <a:t>, </a:t>
            </a:r>
            <a:r>
              <a:rPr lang="en-US" sz="2500" dirty="0" err="1">
                <a:latin typeface="Century Gothic" pitchFamily="34" charset="0"/>
              </a:rPr>
              <a:t>num_outcomes</a:t>
            </a:r>
            <a:r>
              <a:rPr lang="en-US" sz="2500" dirty="0">
                <a:latin typeface="Century Gothic" pitchFamily="34" charset="0"/>
              </a:rPr>
              <a:t>)</a:t>
            </a:r>
          </a:p>
          <a:p>
            <a:pPr marL="457200" lvl="0" indent="-457200" eaLnBrk="1" hangingPunct="1">
              <a:lnSpc>
                <a:spcPct val="150000"/>
              </a:lnSpc>
              <a:buSzPct val="75000"/>
              <a:buBlip>
                <a:blip r:embed="rId3"/>
              </a:buBlip>
            </a:pPr>
            <a:r>
              <a:rPr lang="en-US" sz="2500" b="1" dirty="0" err="1">
                <a:latin typeface="Century Gothic" pitchFamily="34" charset="0"/>
              </a:rPr>
              <a:t>BuyPortfolio</a:t>
            </a:r>
            <a:r>
              <a:rPr lang="en-US" sz="2500" dirty="0">
                <a:latin typeface="Century Gothic" pitchFamily="34" charset="0"/>
              </a:rPr>
              <a:t>(</a:t>
            </a:r>
            <a:r>
              <a:rPr lang="en-US" sz="2500" dirty="0" err="1">
                <a:latin typeface="Century Gothic" pitchFamily="34" charset="0"/>
              </a:rPr>
              <a:t>event_id</a:t>
            </a:r>
            <a:r>
              <a:rPr lang="en-US" sz="2500" dirty="0">
                <a:latin typeface="Century Gothic" pitchFamily="34" charset="0"/>
              </a:rPr>
              <a:t>)</a:t>
            </a:r>
          </a:p>
          <a:p>
            <a:pPr marL="457200" lvl="0" indent="-457200" eaLnBrk="1" hangingPunct="1">
              <a:lnSpc>
                <a:spcPct val="150000"/>
              </a:lnSpc>
              <a:buSzPct val="75000"/>
              <a:buBlip>
                <a:blip r:embed="rId3"/>
              </a:buBlip>
            </a:pPr>
            <a:r>
              <a:rPr lang="en-US" sz="2500" b="1" dirty="0" err="1">
                <a:latin typeface="Century Gothic" pitchFamily="34" charset="0"/>
              </a:rPr>
              <a:t>TradeShares</a:t>
            </a:r>
            <a:r>
              <a:rPr lang="en-US" sz="2500" dirty="0">
                <a:latin typeface="Century Gothic" pitchFamily="34" charset="0"/>
              </a:rPr>
              <a:t>(</a:t>
            </a:r>
            <a:r>
              <a:rPr lang="is-IS" sz="2500" dirty="0">
                <a:latin typeface="Century Gothic" pitchFamily="34" charset="0"/>
              </a:rPr>
              <a:t>…)</a:t>
            </a:r>
          </a:p>
          <a:p>
            <a:pPr marL="457200" lvl="0" indent="-457200" eaLnBrk="1" hangingPunct="1">
              <a:lnSpc>
                <a:spcPct val="150000"/>
              </a:lnSpc>
              <a:buSzPct val="75000"/>
              <a:buBlip>
                <a:blip r:embed="rId3"/>
              </a:buBlip>
            </a:pPr>
            <a:r>
              <a:rPr lang="en-US" sz="2500" b="1" dirty="0" err="1">
                <a:latin typeface="Century Gothic" pitchFamily="34" charset="0"/>
              </a:rPr>
              <a:t>SellPortfolio</a:t>
            </a:r>
            <a:r>
              <a:rPr lang="en-US" sz="2500" dirty="0">
                <a:latin typeface="Century Gothic" pitchFamily="34" charset="0"/>
              </a:rPr>
              <a:t>(</a:t>
            </a:r>
            <a:r>
              <a:rPr lang="en-US" sz="2500" dirty="0" err="1">
                <a:latin typeface="Century Gothic" pitchFamily="34" charset="0"/>
              </a:rPr>
              <a:t>event_id</a:t>
            </a:r>
            <a:r>
              <a:rPr lang="en-US" sz="2500" dirty="0">
                <a:latin typeface="Century Gothic" pitchFamily="34" charset="0"/>
              </a:rPr>
              <a:t>)</a:t>
            </a:r>
          </a:p>
          <a:p>
            <a:pPr marL="457200" lvl="0" indent="-457200" eaLnBrk="1" hangingPunct="1">
              <a:lnSpc>
                <a:spcPct val="150000"/>
              </a:lnSpc>
              <a:buSzPct val="75000"/>
              <a:buBlip>
                <a:blip r:embed="rId3"/>
              </a:buBlip>
            </a:pPr>
            <a:r>
              <a:rPr lang="en-US" sz="2500" b="1" dirty="0" err="1">
                <a:latin typeface="Century Gothic" pitchFamily="34" charset="0"/>
              </a:rPr>
              <a:t>CloseMarket</a:t>
            </a:r>
            <a:r>
              <a:rPr lang="en-US" sz="2500" dirty="0">
                <a:latin typeface="Century Gothic" pitchFamily="34" charset="0"/>
              </a:rPr>
              <a:t>(</a:t>
            </a:r>
            <a:r>
              <a:rPr lang="en-US" sz="2500" dirty="0" err="1">
                <a:latin typeface="Century Gothic" pitchFamily="34" charset="0"/>
              </a:rPr>
              <a:t>event_id</a:t>
            </a:r>
            <a:r>
              <a:rPr lang="en-US" sz="2500" dirty="0">
                <a:latin typeface="Century Gothic" pitchFamily="34" charset="0"/>
              </a:rPr>
              <a:t>, </a:t>
            </a:r>
            <a:r>
              <a:rPr lang="en-US" sz="2500" dirty="0" err="1">
                <a:latin typeface="Century Gothic" pitchFamily="34" charset="0"/>
              </a:rPr>
              <a:t>outcome_id</a:t>
            </a:r>
            <a:r>
              <a:rPr lang="en-US" sz="2500" dirty="0">
                <a:latin typeface="Century Gothic" pitchFamily="34" charset="0"/>
              </a:rPr>
              <a:t>)</a:t>
            </a:r>
          </a:p>
        </p:txBody>
      </p:sp>
      <p:sp>
        <p:nvSpPr>
          <p:cNvPr id="8" name="Text Box 6"/>
          <p:cNvSpPr txBox="1">
            <a:spLocks noChangeArrowheads="1"/>
          </p:cNvSpPr>
          <p:nvPr/>
        </p:nvSpPr>
        <p:spPr bwMode="auto">
          <a:xfrm>
            <a:off x="8534400" y="6421438"/>
            <a:ext cx="60960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21</a:t>
            </a:r>
          </a:p>
        </p:txBody>
      </p:sp>
      <p:sp>
        <p:nvSpPr>
          <p:cNvPr id="3" name="AutoShape 5" descr="Image result for gpu overclock mem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5096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animBg="1"/>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Arbitration models</a:t>
            </a:r>
          </a:p>
        </p:txBody>
      </p:sp>
      <p:sp>
        <p:nvSpPr>
          <p:cNvPr id="7" name="Text Box 3"/>
          <p:cNvSpPr txBox="1">
            <a:spLocks noChangeArrowheads="1"/>
          </p:cNvSpPr>
          <p:nvPr/>
        </p:nvSpPr>
        <p:spPr bwMode="auto">
          <a:xfrm>
            <a:off x="0" y="711200"/>
            <a:ext cx="9143999" cy="5161669"/>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lvl="0" indent="-457200" eaLnBrk="1" hangingPunct="1">
              <a:lnSpc>
                <a:spcPct val="150000"/>
              </a:lnSpc>
              <a:buSzPct val="75000"/>
              <a:buBlip>
                <a:blip r:embed="rId3"/>
              </a:buBlip>
            </a:pPr>
            <a:r>
              <a:rPr lang="en-US" sz="2500" dirty="0">
                <a:latin typeface="Century Gothic" pitchFamily="34" charset="0"/>
              </a:rPr>
              <a:t>trusted arbiters</a:t>
            </a:r>
          </a:p>
          <a:p>
            <a:pPr marL="1200150" lvl="1" indent="-457200" eaLnBrk="1" hangingPunct="1">
              <a:lnSpc>
                <a:spcPct val="150000"/>
              </a:lnSpc>
              <a:buSzPct val="75000"/>
              <a:buBlip>
                <a:blip r:embed="rId3"/>
              </a:buBlip>
            </a:pPr>
            <a:r>
              <a:rPr lang="en-US" sz="2500" dirty="0">
                <a:latin typeface="Century Gothic" pitchFamily="34" charset="0"/>
              </a:rPr>
              <a:t>allow anybody to define &amp; open a market</a:t>
            </a:r>
          </a:p>
          <a:p>
            <a:pPr marL="1200150" lvl="1" indent="-457200" eaLnBrk="1" hangingPunct="1">
              <a:lnSpc>
                <a:spcPct val="150000"/>
              </a:lnSpc>
              <a:buSzPct val="75000"/>
              <a:buBlip>
                <a:blip r:embed="rId3"/>
              </a:buBlip>
            </a:pPr>
            <a:r>
              <a:rPr lang="en-US" sz="2500" dirty="0">
                <a:latin typeface="Century Gothic" pitchFamily="34" charset="0"/>
              </a:rPr>
              <a:t>risk of incorrect arbitration, absconding</a:t>
            </a:r>
          </a:p>
          <a:p>
            <a:pPr marL="457200" lvl="0" indent="-457200" eaLnBrk="1" hangingPunct="1">
              <a:lnSpc>
                <a:spcPct val="150000"/>
              </a:lnSpc>
              <a:buSzPct val="75000"/>
              <a:buBlip>
                <a:blip r:embed="rId3"/>
              </a:buBlip>
            </a:pPr>
            <a:r>
              <a:rPr lang="en-US" sz="2500" dirty="0">
                <a:latin typeface="Century Gothic" pitchFamily="34" charset="0"/>
              </a:rPr>
              <a:t>users vote (multiple arbiters)</a:t>
            </a:r>
          </a:p>
          <a:p>
            <a:pPr marL="1200150" lvl="1" indent="-457200" eaLnBrk="1" hangingPunct="1">
              <a:lnSpc>
                <a:spcPct val="150000"/>
              </a:lnSpc>
              <a:buSzPct val="75000"/>
              <a:buBlip>
                <a:blip r:embed="rId3"/>
              </a:buBlip>
            </a:pPr>
            <a:r>
              <a:rPr lang="en-US" sz="2500" dirty="0">
                <a:latin typeface="Century Gothic" pitchFamily="34" charset="0"/>
              </a:rPr>
              <a:t>requires incentives, bonds, reputation</a:t>
            </a:r>
          </a:p>
          <a:p>
            <a:pPr marL="1200150" lvl="1" indent="-457200" eaLnBrk="1" hangingPunct="1">
              <a:lnSpc>
                <a:spcPct val="150000"/>
              </a:lnSpc>
              <a:buSzPct val="75000"/>
              <a:buBlip>
                <a:blip r:embed="rId3"/>
              </a:buBlip>
            </a:pPr>
            <a:r>
              <a:rPr lang="en-US" sz="2500" dirty="0" err="1">
                <a:latin typeface="Century Gothic" pitchFamily="34" charset="0"/>
              </a:rPr>
              <a:t>keynesian</a:t>
            </a:r>
            <a:r>
              <a:rPr lang="en-US" sz="2500" dirty="0">
                <a:latin typeface="Century Gothic" pitchFamily="34" charset="0"/>
              </a:rPr>
              <a:t> beauty contest?</a:t>
            </a:r>
          </a:p>
          <a:p>
            <a:pPr marL="1200150" lvl="1" indent="-457200" eaLnBrk="1" hangingPunct="1">
              <a:lnSpc>
                <a:spcPct val="150000"/>
              </a:lnSpc>
              <a:buSzPct val="75000"/>
              <a:buBlip>
                <a:blip r:embed="rId3"/>
              </a:buBlip>
            </a:pPr>
            <a:r>
              <a:rPr lang="en-US" sz="2500" dirty="0">
                <a:latin typeface="Century Gothic" pitchFamily="34" charset="0"/>
              </a:rPr>
              <a:t>legitimate disputes</a:t>
            </a:r>
          </a:p>
          <a:p>
            <a:pPr marL="457200" lvl="0" indent="-457200" eaLnBrk="1" hangingPunct="1">
              <a:lnSpc>
                <a:spcPct val="150000"/>
              </a:lnSpc>
              <a:buSzPct val="75000"/>
              <a:buBlip>
                <a:blip r:embed="rId3"/>
              </a:buBlip>
            </a:pPr>
            <a:r>
              <a:rPr lang="en-US" sz="2500" dirty="0">
                <a:latin typeface="Century Gothic" pitchFamily="34" charset="0"/>
              </a:rPr>
              <a:t>miners vote</a:t>
            </a:r>
          </a:p>
          <a:p>
            <a:pPr marL="1200150" lvl="1" indent="-457200" eaLnBrk="1" hangingPunct="1">
              <a:lnSpc>
                <a:spcPct val="150000"/>
              </a:lnSpc>
              <a:buSzPct val="75000"/>
              <a:buBlip>
                <a:blip r:embed="rId3"/>
              </a:buBlip>
            </a:pPr>
            <a:r>
              <a:rPr lang="en-US" sz="2500" dirty="0">
                <a:latin typeface="Century Gothic" pitchFamily="34" charset="0"/>
              </a:rPr>
              <a:t>may be disinterested or not know</a:t>
            </a:r>
          </a:p>
        </p:txBody>
      </p:sp>
      <p:sp>
        <p:nvSpPr>
          <p:cNvPr id="8" name="Text Box 6"/>
          <p:cNvSpPr txBox="1">
            <a:spLocks noChangeArrowheads="1"/>
          </p:cNvSpPr>
          <p:nvPr/>
        </p:nvSpPr>
        <p:spPr bwMode="auto">
          <a:xfrm>
            <a:off x="8534400" y="6421438"/>
            <a:ext cx="60960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22</a:t>
            </a:r>
          </a:p>
        </p:txBody>
      </p:sp>
      <p:sp>
        <p:nvSpPr>
          <p:cNvPr id="3" name="AutoShape 5" descr="Image result for gpu overclock mem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5096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Arbitration models</a:t>
            </a:r>
          </a:p>
        </p:txBody>
      </p:sp>
      <p:sp>
        <p:nvSpPr>
          <p:cNvPr id="8" name="Text Box 6"/>
          <p:cNvSpPr txBox="1">
            <a:spLocks noChangeArrowheads="1"/>
          </p:cNvSpPr>
          <p:nvPr/>
        </p:nvSpPr>
        <p:spPr bwMode="auto">
          <a:xfrm>
            <a:off x="8534400" y="6421438"/>
            <a:ext cx="60960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23</a:t>
            </a:r>
          </a:p>
        </p:txBody>
      </p:sp>
      <p:sp>
        <p:nvSpPr>
          <p:cNvPr id="3" name="AutoShape 5" descr="Image result for gpu overclock mem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Shape 711"/>
          <p:cNvPicPr preferRelativeResize="0"/>
          <p:nvPr/>
        </p:nvPicPr>
        <p:blipFill>
          <a:blip r:embed="rId3">
            <a:alphaModFix/>
          </a:blip>
          <a:stretch>
            <a:fillRect/>
          </a:stretch>
        </p:blipFill>
        <p:spPr>
          <a:xfrm>
            <a:off x="0" y="755550"/>
            <a:ext cx="9144000" cy="3664050"/>
          </a:xfrm>
          <a:prstGeom prst="rect">
            <a:avLst/>
          </a:prstGeom>
          <a:noFill/>
          <a:ln>
            <a:noFill/>
          </a:ln>
        </p:spPr>
      </p:pic>
      <p:pic>
        <p:nvPicPr>
          <p:cNvPr id="2" name="Picture 1"/>
          <p:cNvPicPr>
            <a:picLocks noChangeAspect="1"/>
          </p:cNvPicPr>
          <p:nvPr/>
        </p:nvPicPr>
        <p:blipFill>
          <a:blip r:embed="rId4"/>
          <a:stretch>
            <a:fillRect/>
          </a:stretch>
        </p:blipFill>
        <p:spPr>
          <a:xfrm>
            <a:off x="0" y="1485900"/>
            <a:ext cx="9144000" cy="4076700"/>
          </a:xfrm>
          <a:prstGeom prst="rect">
            <a:avLst/>
          </a:prstGeom>
        </p:spPr>
      </p:pic>
      <p:sp>
        <p:nvSpPr>
          <p:cNvPr id="17" name="Text Box 3"/>
          <p:cNvSpPr txBox="1">
            <a:spLocks noChangeArrowheads="1"/>
          </p:cNvSpPr>
          <p:nvPr/>
        </p:nvSpPr>
        <p:spPr bwMode="auto">
          <a:xfrm>
            <a:off x="-19008" y="5562600"/>
            <a:ext cx="9143999" cy="1166986"/>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algn="just" eaLnBrk="1" hangingPunct="1">
              <a:lnSpc>
                <a:spcPct val="150000"/>
              </a:lnSpc>
              <a:buSzPct val="75000"/>
              <a:buBlip>
                <a:blip r:embed="rId5"/>
              </a:buBlip>
            </a:pPr>
            <a:r>
              <a:rPr lang="en-US" sz="2600" dirty="0">
                <a:latin typeface="Century Gothic" pitchFamily="34" charset="0"/>
              </a:rPr>
              <a:t>data feeds</a:t>
            </a:r>
          </a:p>
          <a:p>
            <a:pPr marL="457200" indent="-457200" algn="just" eaLnBrk="1" hangingPunct="1">
              <a:lnSpc>
                <a:spcPct val="150000"/>
              </a:lnSpc>
              <a:buSzPct val="75000"/>
              <a:buBlip>
                <a:blip r:embed="rId5"/>
              </a:buBlip>
            </a:pPr>
            <a:r>
              <a:rPr lang="en-US" sz="2600" dirty="0">
                <a:latin typeface="Century Gothic" pitchFamily="34" charset="0"/>
              </a:rPr>
              <a:t>scripts to use data feeds</a:t>
            </a:r>
          </a:p>
        </p:txBody>
      </p:sp>
    </p:spTree>
    <p:extLst>
      <p:ext uri="{BB962C8B-B14F-4D97-AF65-F5344CB8AC3E}">
        <p14:creationId xmlns:p14="http://schemas.microsoft.com/office/powerpoint/2010/main" val="95096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Order books</a:t>
            </a:r>
          </a:p>
        </p:txBody>
      </p:sp>
      <p:sp>
        <p:nvSpPr>
          <p:cNvPr id="8" name="Text Box 6"/>
          <p:cNvSpPr txBox="1">
            <a:spLocks noChangeArrowheads="1"/>
          </p:cNvSpPr>
          <p:nvPr/>
        </p:nvSpPr>
        <p:spPr bwMode="auto">
          <a:xfrm>
            <a:off x="8534400" y="6421438"/>
            <a:ext cx="60960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24</a:t>
            </a:r>
          </a:p>
        </p:txBody>
      </p:sp>
      <p:sp>
        <p:nvSpPr>
          <p:cNvPr id="3" name="AutoShape 5" descr="Image result for gpu overclock mem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 Box 3"/>
          <p:cNvSpPr txBox="1">
            <a:spLocks noChangeArrowheads="1"/>
          </p:cNvSpPr>
          <p:nvPr/>
        </p:nvSpPr>
        <p:spPr bwMode="auto">
          <a:xfrm>
            <a:off x="0" y="711200"/>
            <a:ext cx="9143999" cy="2276264"/>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lvl="0" indent="-457200" eaLnBrk="1" hangingPunct="1">
              <a:lnSpc>
                <a:spcPct val="150000"/>
              </a:lnSpc>
              <a:buSzPct val="75000"/>
              <a:buBlip>
                <a:blip r:embed="rId3"/>
              </a:buBlip>
            </a:pPr>
            <a:r>
              <a:rPr lang="en-US" sz="2500" dirty="0">
                <a:latin typeface="Century Gothic" pitchFamily="34" charset="0"/>
              </a:rPr>
              <a:t>no single market price</a:t>
            </a:r>
          </a:p>
          <a:p>
            <a:pPr marL="457200" lvl="0" indent="-457200" eaLnBrk="1" hangingPunct="1">
              <a:lnSpc>
                <a:spcPct val="150000"/>
              </a:lnSpc>
              <a:buSzPct val="75000"/>
              <a:buBlip>
                <a:blip r:embed="rId3"/>
              </a:buBlip>
            </a:pPr>
            <a:r>
              <a:rPr lang="en-US" sz="2500" dirty="0">
                <a:latin typeface="Century Gothic" pitchFamily="34" charset="0"/>
              </a:rPr>
              <a:t>bids and asks</a:t>
            </a:r>
          </a:p>
          <a:p>
            <a:pPr marL="457200" lvl="0" indent="-457200" eaLnBrk="1" hangingPunct="1">
              <a:lnSpc>
                <a:spcPct val="150000"/>
              </a:lnSpc>
              <a:buSzPct val="75000"/>
              <a:buBlip>
                <a:blip r:embed="rId3"/>
              </a:buBlip>
            </a:pPr>
            <a:r>
              <a:rPr lang="en-US" sz="2500" dirty="0">
                <a:latin typeface="Century Gothic" pitchFamily="34" charset="0"/>
              </a:rPr>
              <a:t>match buyers and sellers</a:t>
            </a:r>
          </a:p>
          <a:p>
            <a:pPr marL="457200" lvl="0" indent="-457200" eaLnBrk="1" hangingPunct="1">
              <a:lnSpc>
                <a:spcPct val="150000"/>
              </a:lnSpc>
              <a:buSzPct val="75000"/>
              <a:buBlip>
                <a:blip r:embed="rId3"/>
              </a:buBlip>
            </a:pPr>
            <a:r>
              <a:rPr lang="en-US" sz="2500" dirty="0" err="1">
                <a:latin typeface="Century Gothic" pitchFamily="34" charset="0"/>
              </a:rPr>
              <a:t>frontrunning</a:t>
            </a:r>
            <a:r>
              <a:rPr lang="en-US" sz="2500" dirty="0">
                <a:latin typeface="Century Gothic" pitchFamily="34" charset="0"/>
              </a:rPr>
              <a:t> is criminal activity</a:t>
            </a:r>
          </a:p>
        </p:txBody>
      </p:sp>
      <p:sp>
        <p:nvSpPr>
          <p:cNvPr id="10" name="Text Box 3"/>
          <p:cNvSpPr txBox="1">
            <a:spLocks noChangeArrowheads="1"/>
          </p:cNvSpPr>
          <p:nvPr/>
        </p:nvSpPr>
        <p:spPr bwMode="auto">
          <a:xfrm>
            <a:off x="0" y="2994992"/>
            <a:ext cx="9143999" cy="3567644"/>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algn="just" eaLnBrk="1" hangingPunct="1">
              <a:lnSpc>
                <a:spcPct val="150000"/>
              </a:lnSpc>
              <a:buSzPct val="75000"/>
              <a:buBlip>
                <a:blip r:embed="rId3"/>
              </a:buBlip>
            </a:pPr>
            <a:r>
              <a:rPr lang="en-US" sz="2600" b="1" dirty="0">
                <a:latin typeface="Century Gothic" pitchFamily="34" charset="0"/>
              </a:rPr>
              <a:t>idea: Submit orders to miners, let them match any possible trade</a:t>
            </a:r>
          </a:p>
          <a:p>
            <a:pPr marL="457200" indent="-457200" algn="just" eaLnBrk="1" hangingPunct="1">
              <a:lnSpc>
                <a:spcPct val="150000"/>
              </a:lnSpc>
              <a:buSzPct val="75000"/>
              <a:buBlip>
                <a:blip r:embed="rId3"/>
              </a:buBlip>
            </a:pPr>
            <a:r>
              <a:rPr lang="en-US" sz="2600" dirty="0">
                <a:latin typeface="Century Gothic" pitchFamily="34" charset="0"/>
              </a:rPr>
              <a:t>spread is retained as a transaction fee</a:t>
            </a:r>
          </a:p>
          <a:p>
            <a:pPr marL="457200" indent="-457200" algn="just" eaLnBrk="1" hangingPunct="1">
              <a:lnSpc>
                <a:spcPct val="150000"/>
              </a:lnSpc>
              <a:buSzPct val="75000"/>
              <a:buBlip>
                <a:blip r:embed="rId3"/>
              </a:buBlip>
            </a:pPr>
            <a:r>
              <a:rPr lang="en-US" sz="2600" dirty="0">
                <a:latin typeface="Century Gothic" pitchFamily="34" charset="0"/>
              </a:rPr>
              <a:t>may be less efficient</a:t>
            </a:r>
          </a:p>
          <a:p>
            <a:pPr marL="457200" indent="-457200" algn="just" eaLnBrk="1" hangingPunct="1">
              <a:lnSpc>
                <a:spcPct val="150000"/>
              </a:lnSpc>
              <a:buSzPct val="75000"/>
              <a:buBlip>
                <a:blip r:embed="rId3"/>
              </a:buBlip>
            </a:pPr>
            <a:r>
              <a:rPr lang="en-US" sz="2600" dirty="0">
                <a:latin typeface="Century Gothic" pitchFamily="34" charset="0"/>
              </a:rPr>
              <a:t>higher fees</a:t>
            </a:r>
          </a:p>
          <a:p>
            <a:pPr marL="457200" indent="-457200" algn="just" eaLnBrk="1" hangingPunct="1">
              <a:lnSpc>
                <a:spcPct val="150000"/>
              </a:lnSpc>
              <a:buSzPct val="75000"/>
              <a:buBlip>
                <a:blip r:embed="rId3"/>
              </a:buBlip>
            </a:pPr>
            <a:r>
              <a:rPr lang="en-US" sz="2600" dirty="0">
                <a:latin typeface="Century Gothic" pitchFamily="34" charset="0"/>
              </a:rPr>
              <a:t>slower trades to avoid higher fees</a:t>
            </a:r>
          </a:p>
        </p:txBody>
      </p:sp>
    </p:spTree>
    <p:extLst>
      <p:ext uri="{BB962C8B-B14F-4D97-AF65-F5344CB8AC3E}">
        <p14:creationId xmlns:p14="http://schemas.microsoft.com/office/powerpoint/2010/main" val="254338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Homework</a:t>
            </a:r>
          </a:p>
        </p:txBody>
      </p:sp>
      <p:sp>
        <p:nvSpPr>
          <p:cNvPr id="8" name="Text Box 6"/>
          <p:cNvSpPr txBox="1">
            <a:spLocks noChangeArrowheads="1"/>
          </p:cNvSpPr>
          <p:nvPr/>
        </p:nvSpPr>
        <p:spPr bwMode="auto">
          <a:xfrm>
            <a:off x="8534400" y="6421438"/>
            <a:ext cx="60960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16</a:t>
            </a:r>
          </a:p>
        </p:txBody>
      </p:sp>
      <p:sp>
        <p:nvSpPr>
          <p:cNvPr id="7" name="Text Box 3"/>
          <p:cNvSpPr txBox="1">
            <a:spLocks noChangeArrowheads="1"/>
          </p:cNvSpPr>
          <p:nvPr/>
        </p:nvSpPr>
        <p:spPr bwMode="auto">
          <a:xfrm>
            <a:off x="0" y="727313"/>
            <a:ext cx="914400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marL="342900" indent="-342900" eaLnBrk="1" hangingPunct="1">
              <a:lnSpc>
                <a:spcPct val="150000"/>
              </a:lnSpc>
              <a:spcBef>
                <a:spcPct val="0"/>
              </a:spcBef>
              <a:buSzPct val="100000"/>
              <a:buBlip>
                <a:blip r:embed="rId3"/>
              </a:buBlip>
            </a:pPr>
            <a:r>
              <a:rPr lang="en-US" sz="2400" b="1" dirty="0">
                <a:latin typeface="Century Gothic" pitchFamily="34" charset="0"/>
              </a:rPr>
              <a:t>Chap 9: </a:t>
            </a:r>
            <a:r>
              <a:rPr lang="en-US" sz="2400" b="1" dirty="0" err="1">
                <a:latin typeface="Century Gothic" pitchFamily="34" charset="0"/>
              </a:rPr>
              <a:t>Bitcoin</a:t>
            </a:r>
            <a:r>
              <a:rPr lang="en-US" sz="2400" b="1" dirty="0">
                <a:latin typeface="Century Gothic" pitchFamily="34" charset="0"/>
              </a:rPr>
              <a:t> as a platform</a:t>
            </a:r>
            <a:r>
              <a:rPr lang="en-US" sz="2400" dirty="0">
                <a:latin typeface="Century Gothic" pitchFamily="34" charset="0"/>
              </a:rPr>
              <a:t/>
            </a:r>
            <a:br>
              <a:rPr lang="en-US" sz="2400" dirty="0">
                <a:latin typeface="Century Gothic" pitchFamily="34" charset="0"/>
              </a:rPr>
            </a:br>
            <a:r>
              <a:rPr lang="en-US" sz="2400" dirty="0" err="1">
                <a:latin typeface="Century Gothic" pitchFamily="34" charset="0"/>
              </a:rPr>
              <a:t>Bitcoin</a:t>
            </a:r>
            <a:r>
              <a:rPr lang="en-US" sz="2400" dirty="0">
                <a:latin typeface="Century Gothic" pitchFamily="34" charset="0"/>
              </a:rPr>
              <a:t> and Cryptocurrency Technologies:</a:t>
            </a:r>
            <a:br>
              <a:rPr lang="en-US" sz="2400" dirty="0">
                <a:latin typeface="Century Gothic" pitchFamily="34" charset="0"/>
              </a:rPr>
            </a:br>
            <a:r>
              <a:rPr lang="en-US" sz="2400" dirty="0">
                <a:latin typeface="Century Gothic" pitchFamily="34" charset="0"/>
              </a:rPr>
              <a:t>		A Comprehensive Introduction</a:t>
            </a:r>
          </a:p>
          <a:p>
            <a:pPr marL="342900" indent="-342900" eaLnBrk="1" hangingPunct="1">
              <a:lnSpc>
                <a:spcPct val="150000"/>
              </a:lnSpc>
              <a:spcBef>
                <a:spcPct val="0"/>
              </a:spcBef>
              <a:buSzPct val="100000"/>
              <a:buBlip>
                <a:blip r:embed="rId3"/>
              </a:buBlip>
            </a:pPr>
            <a:r>
              <a:rPr lang="en-US" sz="2400" b="1" dirty="0" err="1">
                <a:latin typeface="Century Gothic" pitchFamily="34" charset="0"/>
              </a:rPr>
              <a:t>RealityKeys</a:t>
            </a:r>
            <a:r>
              <a:rPr lang="en-US" sz="2400" b="1" dirty="0">
                <a:latin typeface="Century Gothic" pitchFamily="34" charset="0"/>
              </a:rPr>
              <a:t> </a:t>
            </a:r>
            <a:r>
              <a:rPr lang="en-US" sz="2400" dirty="0">
                <a:latin typeface="Century Gothic" pitchFamily="34" charset="0"/>
              </a:rPr>
              <a:t>(</a:t>
            </a:r>
            <a:r>
              <a:rPr lang="en-US" sz="2400" dirty="0">
                <a:latin typeface="Century Gothic" pitchFamily="34" charset="0"/>
                <a:hlinkClick r:id="rId4"/>
              </a:rPr>
              <a:t>link</a:t>
            </a:r>
            <a:r>
              <a:rPr lang="en-US" sz="2400" dirty="0">
                <a:latin typeface="Century Gothic" pitchFamily="34" charset="0"/>
              </a:rPr>
              <a:t>)</a:t>
            </a:r>
          </a:p>
        </p:txBody>
      </p:sp>
    </p:spTree>
    <p:extLst>
      <p:ext uri="{BB962C8B-B14F-4D97-AF65-F5344CB8AC3E}">
        <p14:creationId xmlns:p14="http://schemas.microsoft.com/office/powerpoint/2010/main" val="414452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Further reading</a:t>
            </a:r>
          </a:p>
        </p:txBody>
      </p:sp>
      <p:sp>
        <p:nvSpPr>
          <p:cNvPr id="8" name="Text Box 6"/>
          <p:cNvSpPr txBox="1">
            <a:spLocks noChangeArrowheads="1"/>
          </p:cNvSpPr>
          <p:nvPr/>
        </p:nvSpPr>
        <p:spPr bwMode="auto">
          <a:xfrm>
            <a:off x="8534400" y="6421438"/>
            <a:ext cx="60960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16</a:t>
            </a:r>
          </a:p>
        </p:txBody>
      </p:sp>
      <p:sp>
        <p:nvSpPr>
          <p:cNvPr id="7" name="Text Box 3"/>
          <p:cNvSpPr txBox="1">
            <a:spLocks noChangeArrowheads="1"/>
          </p:cNvSpPr>
          <p:nvPr/>
        </p:nvSpPr>
        <p:spPr bwMode="auto">
          <a:xfrm>
            <a:off x="0" y="72731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marL="342900" indent="-342900" eaLnBrk="1" hangingPunct="1">
              <a:lnSpc>
                <a:spcPct val="150000"/>
              </a:lnSpc>
              <a:spcBef>
                <a:spcPct val="0"/>
              </a:spcBef>
              <a:buSzPct val="100000"/>
              <a:buBlip>
                <a:blip r:embed="rId3"/>
              </a:buBlip>
            </a:pPr>
            <a:r>
              <a:rPr lang="en-US" sz="2400" b="1" dirty="0">
                <a:latin typeface="Century Gothic" pitchFamily="34" charset="0"/>
              </a:rPr>
              <a:t>Hillary vs. Trump on prediction markets </a:t>
            </a:r>
            <a:r>
              <a:rPr lang="en-US" sz="2400" dirty="0">
                <a:latin typeface="Century Gothic" pitchFamily="34" charset="0"/>
              </a:rPr>
              <a:t>(</a:t>
            </a:r>
            <a:r>
              <a:rPr lang="en-US" sz="2400" dirty="0">
                <a:latin typeface="Century Gothic" pitchFamily="34" charset="0"/>
                <a:hlinkClick r:id="rId4"/>
              </a:rPr>
              <a:t>link</a:t>
            </a:r>
            <a:r>
              <a:rPr lang="en-US" sz="2400" dirty="0">
                <a:latin typeface="Century Gothic" pitchFamily="34" charset="0"/>
              </a:rPr>
              <a:t>)</a:t>
            </a:r>
          </a:p>
          <a:p>
            <a:pPr marL="342900" indent="-342900" eaLnBrk="1" hangingPunct="1">
              <a:lnSpc>
                <a:spcPct val="150000"/>
              </a:lnSpc>
              <a:spcBef>
                <a:spcPct val="0"/>
              </a:spcBef>
              <a:buSzPct val="100000"/>
              <a:buBlip>
                <a:blip r:embed="rId3"/>
              </a:buBlip>
            </a:pPr>
            <a:r>
              <a:rPr lang="en-US" sz="2400" b="1" dirty="0">
                <a:latin typeface="Century Gothic" pitchFamily="34" charset="0"/>
              </a:rPr>
              <a:t>Financial WMDs and Hunger Games </a:t>
            </a:r>
            <a:r>
              <a:rPr lang="en-US" sz="2400" dirty="0">
                <a:latin typeface="Century Gothic" pitchFamily="34" charset="0"/>
              </a:rPr>
              <a:t>(</a:t>
            </a:r>
            <a:r>
              <a:rPr lang="en-US" sz="2400" dirty="0">
                <a:latin typeface="Century Gothic" pitchFamily="34" charset="0"/>
                <a:hlinkClick r:id="rId5"/>
              </a:rPr>
              <a:t>link</a:t>
            </a:r>
            <a:r>
              <a:rPr lang="en-US" sz="2400" dirty="0">
                <a:latin typeface="Century Gothic" pitchFamily="34" charset="0"/>
              </a:rPr>
              <a:t>)</a:t>
            </a:r>
          </a:p>
        </p:txBody>
      </p:sp>
    </p:spTree>
    <p:extLst>
      <p:ext uri="{BB962C8B-B14F-4D97-AF65-F5344CB8AC3E}">
        <p14:creationId xmlns:p14="http://schemas.microsoft.com/office/powerpoint/2010/main" val="83597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Coin flipping</a:t>
            </a:r>
          </a:p>
        </p:txBody>
      </p:sp>
      <p:sp>
        <p:nvSpPr>
          <p:cNvPr id="8" name="Text Box 6"/>
          <p:cNvSpPr txBox="1">
            <a:spLocks noChangeArrowheads="1"/>
          </p:cNvSpPr>
          <p:nvPr/>
        </p:nvSpPr>
        <p:spPr bwMode="auto">
          <a:xfrm>
            <a:off x="8686800" y="6421438"/>
            <a:ext cx="45720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2</a:t>
            </a:r>
          </a:p>
        </p:txBody>
      </p:sp>
      <p:sp>
        <p:nvSpPr>
          <p:cNvPr id="24" name="Text Box 3"/>
          <p:cNvSpPr txBox="1">
            <a:spLocks noChangeArrowheads="1"/>
          </p:cNvSpPr>
          <p:nvPr/>
        </p:nvSpPr>
        <p:spPr bwMode="auto">
          <a:xfrm>
            <a:off x="1" y="761286"/>
            <a:ext cx="9143998" cy="1800493"/>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eaLnBrk="1" hangingPunct="1">
              <a:lnSpc>
                <a:spcPct val="150000"/>
              </a:lnSpc>
              <a:buSzPct val="75000"/>
              <a:buBlip>
                <a:blip r:embed="rId3"/>
              </a:buBlip>
            </a:pPr>
            <a:r>
              <a:rPr lang="en-US" sz="2600" dirty="0">
                <a:latin typeface="Century Gothic" pitchFamily="34" charset="0"/>
              </a:rPr>
              <a:t>fair outcomes</a:t>
            </a:r>
          </a:p>
          <a:p>
            <a:pPr marL="457200" indent="-457200" eaLnBrk="1" hangingPunct="1">
              <a:lnSpc>
                <a:spcPct val="150000"/>
              </a:lnSpc>
              <a:buSzPct val="75000"/>
              <a:buBlip>
                <a:blip r:embed="rId3"/>
              </a:buBlip>
            </a:pPr>
            <a:r>
              <a:rPr lang="en-US" sz="2600" dirty="0">
                <a:latin typeface="Century Gothic" pitchFamily="34" charset="0"/>
              </a:rPr>
              <a:t>trust factor</a:t>
            </a:r>
          </a:p>
          <a:p>
            <a:pPr marL="457200" indent="-457200" eaLnBrk="1" hangingPunct="1">
              <a:lnSpc>
                <a:spcPct val="150000"/>
              </a:lnSpc>
              <a:buSzPct val="75000"/>
              <a:buBlip>
                <a:blip r:embed="rId3"/>
              </a:buBlip>
            </a:pPr>
            <a:r>
              <a:rPr lang="en-US" sz="2600" dirty="0">
                <a:latin typeface="Century Gothic" pitchFamily="34" charset="0"/>
              </a:rPr>
              <a:t>on a network?</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64" y="2590800"/>
            <a:ext cx="9133616"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1" y="2667000"/>
            <a:ext cx="9121996"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3"/>
          <p:cNvSpPr txBox="1">
            <a:spLocks noChangeArrowheads="1"/>
          </p:cNvSpPr>
          <p:nvPr/>
        </p:nvSpPr>
        <p:spPr bwMode="auto">
          <a:xfrm>
            <a:off x="12701" y="5715000"/>
            <a:ext cx="8305799" cy="1124219"/>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eaLnBrk="1" hangingPunct="1">
              <a:lnSpc>
                <a:spcPct val="150000"/>
              </a:lnSpc>
              <a:buSzPct val="75000"/>
              <a:buBlip>
                <a:blip r:embed="rId3"/>
              </a:buBlip>
            </a:pPr>
            <a:r>
              <a:rPr lang="en-US" sz="2600" dirty="0">
                <a:latin typeface="Century Gothic" pitchFamily="34" charset="0"/>
              </a:rPr>
              <a:t>Alice, Bob, and Carol</a:t>
            </a:r>
          </a:p>
          <a:p>
            <a:pPr marL="457200" indent="-457200" eaLnBrk="1" hangingPunct="1">
              <a:lnSpc>
                <a:spcPct val="150000"/>
              </a:lnSpc>
              <a:buSzPct val="75000"/>
              <a:buBlip>
                <a:blip r:embed="rId3"/>
              </a:buBlip>
            </a:pPr>
            <a:r>
              <a:rPr lang="en-US" sz="2600" dirty="0">
                <a:latin typeface="Century Gothic" pitchFamily="34" charset="0"/>
              </a:rPr>
              <a:t>(x+ y + z)%3 ?</a:t>
            </a:r>
          </a:p>
        </p:txBody>
      </p:sp>
    </p:spTree>
    <p:extLst>
      <p:ext uri="{BB962C8B-B14F-4D97-AF65-F5344CB8AC3E}">
        <p14:creationId xmlns:p14="http://schemas.microsoft.com/office/powerpoint/2010/main" val="403729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026"/>
                                        </p:tgtEl>
                                      </p:cBhvr>
                                    </p:animEffect>
                                    <p:set>
                                      <p:cBhvr>
                                        <p:cTn id="23" dur="1" fill="hold">
                                          <p:stCondLst>
                                            <p:cond delay="499"/>
                                          </p:stCondLst>
                                        </p:cTn>
                                        <p:tgtEl>
                                          <p:spTgt spid="1026"/>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027"/>
                                        </p:tgtEl>
                                        <p:attrNameLst>
                                          <p:attrName>style.visibility</p:attrName>
                                        </p:attrNameLst>
                                      </p:cBhvr>
                                      <p:to>
                                        <p:strVal val="visible"/>
                                      </p:to>
                                    </p:set>
                                    <p:animEffect transition="in" filter="fade">
                                      <p:cBhvr>
                                        <p:cTn id="27" dur="500"/>
                                        <p:tgtEl>
                                          <p:spTgt spid="10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2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Coin flipping online</a:t>
            </a:r>
          </a:p>
        </p:txBody>
      </p:sp>
      <p:sp>
        <p:nvSpPr>
          <p:cNvPr id="8" name="Text Box 6"/>
          <p:cNvSpPr txBox="1">
            <a:spLocks noChangeArrowheads="1"/>
          </p:cNvSpPr>
          <p:nvPr/>
        </p:nvSpPr>
        <p:spPr bwMode="auto">
          <a:xfrm>
            <a:off x="8778875" y="6421438"/>
            <a:ext cx="365125" cy="4365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3</a:t>
            </a:r>
          </a:p>
        </p:txBody>
      </p:sp>
      <p:sp>
        <p:nvSpPr>
          <p:cNvPr id="10" name="Text Box 3"/>
          <p:cNvSpPr txBox="1">
            <a:spLocks noChangeArrowheads="1"/>
          </p:cNvSpPr>
          <p:nvPr/>
        </p:nvSpPr>
        <p:spPr bwMode="auto">
          <a:xfrm>
            <a:off x="0" y="685800"/>
            <a:ext cx="9152361" cy="1800493"/>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algn="just" eaLnBrk="1" hangingPunct="1">
              <a:lnSpc>
                <a:spcPct val="150000"/>
              </a:lnSpc>
              <a:buSzPct val="75000"/>
              <a:buBlip>
                <a:blip r:embed="rId3"/>
              </a:buBlip>
            </a:pPr>
            <a:r>
              <a:rPr lang="en-US" sz="2600" dirty="0">
                <a:latin typeface="Century Gothic" pitchFamily="34" charset="0"/>
              </a:rPr>
              <a:t>hash commitments</a:t>
            </a:r>
          </a:p>
          <a:p>
            <a:pPr marL="1200150" lvl="1" indent="-457200" algn="just" eaLnBrk="1" hangingPunct="1">
              <a:lnSpc>
                <a:spcPct val="150000"/>
              </a:lnSpc>
              <a:buSzPct val="75000"/>
              <a:buBlip>
                <a:blip r:embed="rId3"/>
              </a:buBlip>
            </a:pPr>
            <a:r>
              <a:rPr lang="en-US" sz="2600" dirty="0">
                <a:latin typeface="Century Gothic" pitchFamily="34" charset="0"/>
              </a:rPr>
              <a:t>can’t find an </a:t>
            </a:r>
            <a:r>
              <a:rPr lang="en-US" sz="2600" dirty="0" err="1">
                <a:latin typeface="Century Gothic" pitchFamily="34" charset="0"/>
              </a:rPr>
              <a:t>x’≠x</a:t>
            </a:r>
            <a:r>
              <a:rPr lang="en-US" sz="2600" dirty="0">
                <a:latin typeface="Century Gothic" pitchFamily="34" charset="0"/>
              </a:rPr>
              <a:t> later such that H(x’) = H(x)</a:t>
            </a:r>
          </a:p>
          <a:p>
            <a:pPr marL="1200150" lvl="1" indent="-457200" algn="just" eaLnBrk="1" hangingPunct="1">
              <a:lnSpc>
                <a:spcPct val="150000"/>
              </a:lnSpc>
              <a:buSzPct val="75000"/>
              <a:buBlip>
                <a:blip r:embed="rId3"/>
              </a:buBlip>
            </a:pPr>
            <a:r>
              <a:rPr lang="en-US" sz="2600" dirty="0">
                <a:latin typeface="Century Gothic" pitchFamily="34" charset="0"/>
              </a:rPr>
              <a:t>H(x) reveals no information* about x</a:t>
            </a:r>
          </a:p>
        </p:txBody>
      </p:sp>
      <p:pic>
        <p:nvPicPr>
          <p:cNvPr id="7" name="Shape 333"/>
          <p:cNvPicPr preferRelativeResize="0"/>
          <p:nvPr/>
        </p:nvPicPr>
        <p:blipFill rotWithShape="1">
          <a:blip r:embed="rId4">
            <a:alphaModFix/>
          </a:blip>
          <a:srcRect/>
          <a:stretch/>
        </p:blipFill>
        <p:spPr>
          <a:xfrm>
            <a:off x="855124" y="4049658"/>
            <a:ext cx="762000" cy="946500"/>
          </a:xfrm>
          <a:prstGeom prst="rect">
            <a:avLst/>
          </a:prstGeom>
          <a:noFill/>
          <a:ln>
            <a:noFill/>
          </a:ln>
        </p:spPr>
      </p:pic>
      <p:pic>
        <p:nvPicPr>
          <p:cNvPr id="11" name="Shape 334"/>
          <p:cNvPicPr preferRelativeResize="0"/>
          <p:nvPr/>
        </p:nvPicPr>
        <p:blipFill rotWithShape="1">
          <a:blip r:embed="rId5">
            <a:alphaModFix/>
          </a:blip>
          <a:srcRect/>
          <a:stretch/>
        </p:blipFill>
        <p:spPr>
          <a:xfrm>
            <a:off x="868627" y="2999563"/>
            <a:ext cx="748500" cy="929700"/>
          </a:xfrm>
          <a:prstGeom prst="rect">
            <a:avLst/>
          </a:prstGeom>
          <a:noFill/>
          <a:ln>
            <a:noFill/>
          </a:ln>
        </p:spPr>
      </p:pic>
      <p:pic>
        <p:nvPicPr>
          <p:cNvPr id="12" name="Shape 335"/>
          <p:cNvPicPr preferRelativeResize="0"/>
          <p:nvPr/>
        </p:nvPicPr>
        <p:blipFill rotWithShape="1">
          <a:blip r:embed="rId6">
            <a:alphaModFix/>
          </a:blip>
          <a:srcRect/>
          <a:stretch/>
        </p:blipFill>
        <p:spPr>
          <a:xfrm>
            <a:off x="855122" y="5116525"/>
            <a:ext cx="762000" cy="946500"/>
          </a:xfrm>
          <a:prstGeom prst="rect">
            <a:avLst/>
          </a:prstGeom>
          <a:noFill/>
          <a:ln>
            <a:noFill/>
          </a:ln>
        </p:spPr>
      </p:pic>
      <p:sp>
        <p:nvSpPr>
          <p:cNvPr id="13" name="Shape 336"/>
          <p:cNvSpPr txBox="1"/>
          <p:nvPr/>
        </p:nvSpPr>
        <p:spPr>
          <a:xfrm>
            <a:off x="-166498" y="3318925"/>
            <a:ext cx="948600" cy="29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Trebuchet MS"/>
                <a:ea typeface="Trebuchet MS"/>
                <a:cs typeface="Trebuchet MS"/>
                <a:sym typeface="Trebuchet MS"/>
              </a:rPr>
              <a:t>Alice</a:t>
            </a:r>
            <a:endParaRPr sz="1800">
              <a:latin typeface="Trebuchet MS"/>
              <a:ea typeface="Trebuchet MS"/>
              <a:cs typeface="Trebuchet MS"/>
              <a:sym typeface="Trebuchet MS"/>
            </a:endParaRPr>
          </a:p>
        </p:txBody>
      </p:sp>
      <p:sp>
        <p:nvSpPr>
          <p:cNvPr id="14" name="Shape 337"/>
          <p:cNvSpPr txBox="1"/>
          <p:nvPr/>
        </p:nvSpPr>
        <p:spPr>
          <a:xfrm>
            <a:off x="-8697" y="4423718"/>
            <a:ext cx="619500" cy="29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Trebuchet MS"/>
                <a:ea typeface="Trebuchet MS"/>
                <a:cs typeface="Trebuchet MS"/>
                <a:sym typeface="Trebuchet MS"/>
              </a:rPr>
              <a:t>Bob</a:t>
            </a:r>
            <a:endParaRPr sz="1800">
              <a:latin typeface="Trebuchet MS"/>
              <a:ea typeface="Trebuchet MS"/>
              <a:cs typeface="Trebuchet MS"/>
              <a:sym typeface="Trebuchet MS"/>
            </a:endParaRPr>
          </a:p>
        </p:txBody>
      </p:sp>
      <p:sp>
        <p:nvSpPr>
          <p:cNvPr id="15" name="Shape 338"/>
          <p:cNvSpPr txBox="1"/>
          <p:nvPr/>
        </p:nvSpPr>
        <p:spPr>
          <a:xfrm>
            <a:off x="-264144" y="5563750"/>
            <a:ext cx="1039500" cy="29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Trebuchet MS"/>
                <a:ea typeface="Trebuchet MS"/>
                <a:cs typeface="Trebuchet MS"/>
                <a:sym typeface="Trebuchet MS"/>
              </a:rPr>
              <a:t>Carol</a:t>
            </a:r>
            <a:endParaRPr sz="1800">
              <a:latin typeface="Trebuchet MS"/>
              <a:ea typeface="Trebuchet MS"/>
              <a:cs typeface="Trebuchet MS"/>
              <a:sym typeface="Trebuchet MS"/>
            </a:endParaRPr>
          </a:p>
        </p:txBody>
      </p:sp>
      <p:cxnSp>
        <p:nvCxnSpPr>
          <p:cNvPr id="16" name="Shape 339"/>
          <p:cNvCxnSpPr/>
          <p:nvPr/>
        </p:nvCxnSpPr>
        <p:spPr>
          <a:xfrm>
            <a:off x="2181750" y="2774200"/>
            <a:ext cx="6162600" cy="0"/>
          </a:xfrm>
          <a:prstGeom prst="straightConnector1">
            <a:avLst/>
          </a:prstGeom>
          <a:noFill/>
          <a:ln w="19050" cap="flat" cmpd="sng">
            <a:solidFill>
              <a:schemeClr val="dk2"/>
            </a:solidFill>
            <a:prstDash val="solid"/>
            <a:round/>
            <a:headEnd type="none" w="med" len="med"/>
            <a:tailEnd type="triangle" w="med" len="med"/>
          </a:ln>
        </p:spPr>
      </p:cxnSp>
      <p:sp>
        <p:nvSpPr>
          <p:cNvPr id="17" name="Shape 341"/>
          <p:cNvSpPr txBox="1"/>
          <p:nvPr/>
        </p:nvSpPr>
        <p:spPr>
          <a:xfrm>
            <a:off x="2065477" y="4224225"/>
            <a:ext cx="1115400" cy="690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Choose random </a:t>
            </a:r>
            <a:r>
              <a:rPr lang="en" i="1"/>
              <a:t>y</a:t>
            </a:r>
            <a:endParaRPr i="1"/>
          </a:p>
        </p:txBody>
      </p:sp>
      <p:sp>
        <p:nvSpPr>
          <p:cNvPr id="18" name="Shape 342"/>
          <p:cNvSpPr txBox="1"/>
          <p:nvPr/>
        </p:nvSpPr>
        <p:spPr>
          <a:xfrm>
            <a:off x="2065477" y="3212875"/>
            <a:ext cx="1115400" cy="690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Choose random </a:t>
            </a:r>
            <a:r>
              <a:rPr lang="en" i="1"/>
              <a:t>x</a:t>
            </a:r>
            <a:endParaRPr i="1"/>
          </a:p>
        </p:txBody>
      </p:sp>
      <p:sp>
        <p:nvSpPr>
          <p:cNvPr id="19" name="Shape 343"/>
          <p:cNvSpPr txBox="1"/>
          <p:nvPr/>
        </p:nvSpPr>
        <p:spPr>
          <a:xfrm>
            <a:off x="2065477" y="5435500"/>
            <a:ext cx="1115400" cy="690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Choose random </a:t>
            </a:r>
            <a:r>
              <a:rPr lang="en" i="1"/>
              <a:t>z</a:t>
            </a:r>
            <a:endParaRPr i="1"/>
          </a:p>
        </p:txBody>
      </p:sp>
      <p:sp>
        <p:nvSpPr>
          <p:cNvPr id="20" name="Shape 344"/>
          <p:cNvSpPr txBox="1"/>
          <p:nvPr/>
        </p:nvSpPr>
        <p:spPr>
          <a:xfrm>
            <a:off x="3864174" y="2286000"/>
            <a:ext cx="1120827" cy="425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dirty="0">
                <a:latin typeface="Trebuchet MS"/>
                <a:ea typeface="Trebuchet MS"/>
                <a:cs typeface="Trebuchet MS"/>
                <a:sym typeface="Trebuchet MS"/>
              </a:rPr>
              <a:t>Round 1</a:t>
            </a:r>
            <a:endParaRPr b="1" dirty="0">
              <a:latin typeface="Trebuchet MS"/>
              <a:ea typeface="Trebuchet MS"/>
              <a:cs typeface="Trebuchet MS"/>
              <a:sym typeface="Trebuchet MS"/>
            </a:endParaRPr>
          </a:p>
        </p:txBody>
      </p:sp>
      <p:sp>
        <p:nvSpPr>
          <p:cNvPr id="21" name="Shape 345"/>
          <p:cNvSpPr txBox="1"/>
          <p:nvPr/>
        </p:nvSpPr>
        <p:spPr>
          <a:xfrm>
            <a:off x="3448702" y="3325500"/>
            <a:ext cx="1233300" cy="38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Publish H(</a:t>
            </a:r>
            <a:r>
              <a:rPr lang="en" i="1"/>
              <a:t>x</a:t>
            </a:r>
            <a:r>
              <a:rPr lang="en"/>
              <a:t>)</a:t>
            </a:r>
            <a:endParaRPr/>
          </a:p>
        </p:txBody>
      </p:sp>
      <p:sp>
        <p:nvSpPr>
          <p:cNvPr id="22" name="Shape 346"/>
          <p:cNvSpPr txBox="1"/>
          <p:nvPr/>
        </p:nvSpPr>
        <p:spPr>
          <a:xfrm>
            <a:off x="3448702" y="4376025"/>
            <a:ext cx="1233300" cy="38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Publish H(</a:t>
            </a:r>
            <a:r>
              <a:rPr lang="en" i="1"/>
              <a:t>y</a:t>
            </a:r>
            <a:r>
              <a:rPr lang="en"/>
              <a:t>)</a:t>
            </a:r>
            <a:endParaRPr/>
          </a:p>
        </p:txBody>
      </p:sp>
      <p:sp>
        <p:nvSpPr>
          <p:cNvPr id="23" name="Shape 347"/>
          <p:cNvSpPr txBox="1"/>
          <p:nvPr/>
        </p:nvSpPr>
        <p:spPr>
          <a:xfrm>
            <a:off x="3448702" y="5587300"/>
            <a:ext cx="1233300" cy="38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Publish H(</a:t>
            </a:r>
            <a:r>
              <a:rPr lang="en" i="1"/>
              <a:t>z</a:t>
            </a:r>
            <a:r>
              <a:rPr lang="en"/>
              <a:t>)</a:t>
            </a:r>
            <a:endParaRPr/>
          </a:p>
        </p:txBody>
      </p:sp>
      <p:cxnSp>
        <p:nvCxnSpPr>
          <p:cNvPr id="24" name="Shape 348"/>
          <p:cNvCxnSpPr/>
          <p:nvPr/>
        </p:nvCxnSpPr>
        <p:spPr>
          <a:xfrm>
            <a:off x="4760802" y="3206550"/>
            <a:ext cx="0" cy="2823900"/>
          </a:xfrm>
          <a:prstGeom prst="straightConnector1">
            <a:avLst/>
          </a:prstGeom>
          <a:noFill/>
          <a:ln w="19050" cap="flat" cmpd="sng">
            <a:solidFill>
              <a:schemeClr val="dk2"/>
            </a:solidFill>
            <a:prstDash val="dot"/>
            <a:round/>
            <a:headEnd type="none" w="med" len="med"/>
            <a:tailEnd type="none" w="med" len="med"/>
          </a:ln>
        </p:spPr>
      </p:cxnSp>
      <p:sp>
        <p:nvSpPr>
          <p:cNvPr id="25" name="Shape 349"/>
          <p:cNvSpPr txBox="1"/>
          <p:nvPr/>
        </p:nvSpPr>
        <p:spPr>
          <a:xfrm>
            <a:off x="4985002" y="3325500"/>
            <a:ext cx="1233300" cy="38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Publish </a:t>
            </a:r>
            <a:r>
              <a:rPr lang="en" i="1"/>
              <a:t>x</a:t>
            </a:r>
            <a:endParaRPr/>
          </a:p>
        </p:txBody>
      </p:sp>
      <p:sp>
        <p:nvSpPr>
          <p:cNvPr id="26" name="Shape 350"/>
          <p:cNvSpPr txBox="1"/>
          <p:nvPr/>
        </p:nvSpPr>
        <p:spPr>
          <a:xfrm>
            <a:off x="4985002" y="4376025"/>
            <a:ext cx="1233300" cy="38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Publish </a:t>
            </a:r>
            <a:r>
              <a:rPr lang="en" i="1"/>
              <a:t>y</a:t>
            </a:r>
            <a:endParaRPr/>
          </a:p>
        </p:txBody>
      </p:sp>
      <p:sp>
        <p:nvSpPr>
          <p:cNvPr id="27" name="Shape 351"/>
          <p:cNvSpPr txBox="1"/>
          <p:nvPr/>
        </p:nvSpPr>
        <p:spPr>
          <a:xfrm>
            <a:off x="4985002" y="5587300"/>
            <a:ext cx="1233300" cy="38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Publish </a:t>
            </a:r>
            <a:r>
              <a:rPr lang="en" i="1"/>
              <a:t>z</a:t>
            </a:r>
            <a:endParaRPr/>
          </a:p>
        </p:txBody>
      </p:sp>
      <p:sp>
        <p:nvSpPr>
          <p:cNvPr id="28" name="Shape 352"/>
          <p:cNvSpPr txBox="1"/>
          <p:nvPr/>
        </p:nvSpPr>
        <p:spPr>
          <a:xfrm>
            <a:off x="5296499" y="2286000"/>
            <a:ext cx="1146001" cy="425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dirty="0">
                <a:latin typeface="Trebuchet MS"/>
                <a:ea typeface="Trebuchet MS"/>
                <a:cs typeface="Trebuchet MS"/>
                <a:sym typeface="Trebuchet MS"/>
              </a:rPr>
              <a:t>Round 2</a:t>
            </a:r>
            <a:endParaRPr b="1" dirty="0">
              <a:latin typeface="Trebuchet MS"/>
              <a:ea typeface="Trebuchet MS"/>
              <a:cs typeface="Trebuchet MS"/>
              <a:sym typeface="Trebuchet MS"/>
            </a:endParaRPr>
          </a:p>
        </p:txBody>
      </p:sp>
      <p:sp>
        <p:nvSpPr>
          <p:cNvPr id="29" name="Shape 353"/>
          <p:cNvSpPr txBox="1"/>
          <p:nvPr/>
        </p:nvSpPr>
        <p:spPr>
          <a:xfrm>
            <a:off x="6442501" y="3525374"/>
            <a:ext cx="2701498" cy="2723025"/>
          </a:xfrm>
          <a:prstGeom prst="rect">
            <a:avLst/>
          </a:prstGeom>
          <a:solidFill>
            <a:srgbClr val="B6D7A8"/>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Courier New"/>
                <a:ea typeface="Courier New"/>
                <a:cs typeface="Courier New"/>
                <a:sym typeface="Courier New"/>
              </a:rPr>
              <a:t>w= </a:t>
            </a:r>
            <a:r>
              <a:rPr lang="en" dirty="0">
                <a:solidFill>
                  <a:schemeClr val="dk1"/>
                </a:solidFill>
                <a:latin typeface="Courier New"/>
                <a:ea typeface="Courier New"/>
                <a:cs typeface="Courier New"/>
                <a:sym typeface="Courier New"/>
              </a:rPr>
              <a:t>H(x⊕y⊕z) % 3</a:t>
            </a:r>
            <a:r>
              <a:rPr lang="en" dirty="0">
                <a:latin typeface="Courier New"/>
                <a:ea typeface="Courier New"/>
                <a:cs typeface="Courier New"/>
                <a:sym typeface="Courier New"/>
              </a:rPr>
              <a:t> </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switch (w){</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 case 0:</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  winner = Alice;</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 case 1:</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  winner = Bob;</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 case 2:</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  winner = Carol;</a:t>
            </a:r>
            <a:endParaRPr dirty="0">
              <a:latin typeface="Courier New"/>
              <a:ea typeface="Courier New"/>
              <a:cs typeface="Courier New"/>
              <a:sym typeface="Courier New"/>
            </a:endParaRPr>
          </a:p>
          <a:p>
            <a:pPr marL="0" lvl="0" indent="0">
              <a:spcBef>
                <a:spcPts val="0"/>
              </a:spcBef>
              <a:spcAft>
                <a:spcPts val="0"/>
              </a:spcAft>
              <a:buNone/>
            </a:pPr>
            <a:r>
              <a:rPr lang="en" dirty="0">
                <a:latin typeface="Courier New"/>
                <a:ea typeface="Courier New"/>
                <a:cs typeface="Courier New"/>
                <a:sym typeface="Courier New"/>
              </a:rPr>
              <a:t>}</a:t>
            </a:r>
            <a:endParaRPr dirty="0">
              <a:latin typeface="Courier New"/>
              <a:ea typeface="Courier New"/>
              <a:cs typeface="Courier New"/>
              <a:sym typeface="Courier New"/>
            </a:endParaRPr>
          </a:p>
        </p:txBody>
      </p:sp>
      <p:sp>
        <p:nvSpPr>
          <p:cNvPr id="30" name="Shape 354"/>
          <p:cNvSpPr/>
          <p:nvPr/>
        </p:nvSpPr>
        <p:spPr>
          <a:xfrm>
            <a:off x="2762227" y="3440250"/>
            <a:ext cx="3295500" cy="929700"/>
          </a:xfrm>
          <a:prstGeom prst="wedgeRectCallout">
            <a:avLst>
              <a:gd name="adj1" fmla="val 74286"/>
              <a:gd name="adj2" fmla="val -19210"/>
            </a:avLst>
          </a:prstGeom>
          <a:solidFill>
            <a:srgbClr val="E6913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en">
                <a:solidFill>
                  <a:schemeClr val="dk1"/>
                </a:solidFill>
                <a:latin typeface="Trebuchet MS"/>
                <a:ea typeface="Trebuchet MS"/>
                <a:cs typeface="Trebuchet MS"/>
                <a:sym typeface="Trebuchet MS"/>
              </a:rPr>
              <a:t>Hash function guarantees nobody can win with probability more than 1/3</a:t>
            </a:r>
            <a:endParaRPr>
              <a:latin typeface="Trebuchet MS"/>
              <a:ea typeface="Trebuchet MS"/>
              <a:cs typeface="Trebuchet MS"/>
              <a:sym typeface="Trebuchet MS"/>
            </a:endParaRPr>
          </a:p>
        </p:txBody>
      </p:sp>
    </p:spTree>
    <p:extLst>
      <p:ext uri="{BB962C8B-B14F-4D97-AF65-F5344CB8AC3E}">
        <p14:creationId xmlns:p14="http://schemas.microsoft.com/office/powerpoint/2010/main" val="300242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1000"/>
                                        <p:tgtEl>
                                          <p:spTgt spid="21"/>
                                        </p:tgtEl>
                                      </p:cBhvr>
                                    </p:animEffect>
                                  </p:childTnLst>
                                </p:cTn>
                              </p:par>
                              <p:par>
                                <p:cTn id="55" presetID="10"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1000"/>
                                        <p:tgtEl>
                                          <p:spTgt spid="20"/>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1000"/>
                                        <p:tgtEl>
                                          <p:spTgt spid="22"/>
                                        </p:tgtEl>
                                      </p:cBhvr>
                                    </p:animEffect>
                                  </p:childTnLst>
                                </p:cTn>
                              </p:par>
                            </p:childTnLst>
                          </p:cTn>
                        </p:par>
                        <p:par>
                          <p:cTn id="62" fill="hold">
                            <p:stCondLst>
                              <p:cond delay="2000"/>
                            </p:stCondLst>
                            <p:childTnLst>
                              <p:par>
                                <p:cTn id="63" presetID="10" presetClass="entr" presetSubtype="0" fill="hold" nodeType="after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10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10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1000"/>
                                        <p:tgtEl>
                                          <p:spTgt spid="25"/>
                                        </p:tgtEl>
                                      </p:cBhvr>
                                    </p:animEffect>
                                  </p:childTnLst>
                                </p:cTn>
                              </p:par>
                              <p:par>
                                <p:cTn id="76" presetID="10" presetClass="entr" presetSubtype="0" fill="hold"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1000"/>
                                        <p:tgtEl>
                                          <p:spTgt spid="28"/>
                                        </p:tgtEl>
                                      </p:cBhvr>
                                    </p:animEffect>
                                  </p:childTnLst>
                                </p:cTn>
                              </p:par>
                            </p:childTnLst>
                          </p:cTn>
                        </p:par>
                        <p:par>
                          <p:cTn id="79" fill="hold">
                            <p:stCondLst>
                              <p:cond delay="1000"/>
                            </p:stCondLst>
                            <p:childTnLst>
                              <p:par>
                                <p:cTn id="80" presetID="10" presetClass="entr" presetSubtype="0" fill="hold"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1000"/>
                                        <p:tgtEl>
                                          <p:spTgt spid="26"/>
                                        </p:tgtEl>
                                      </p:cBhvr>
                                    </p:animEffect>
                                  </p:childTnLst>
                                </p:cTn>
                              </p:par>
                            </p:childTnLst>
                          </p:cTn>
                        </p:par>
                        <p:par>
                          <p:cTn id="83" fill="hold">
                            <p:stCondLst>
                              <p:cond delay="2000"/>
                            </p:stCondLst>
                            <p:childTnLst>
                              <p:par>
                                <p:cTn id="84" presetID="10" presetClass="entr" presetSubtype="0" fill="hold"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1000"/>
                                        <p:tgtEl>
                                          <p:spTgt spid="2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1000"/>
                                        <p:tgtEl>
                                          <p:spTgt spid="2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3"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issues</a:t>
            </a:r>
          </a:p>
        </p:txBody>
      </p:sp>
      <p:sp>
        <p:nvSpPr>
          <p:cNvPr id="33" name="Text Box 6"/>
          <p:cNvSpPr txBox="1">
            <a:spLocks noChangeArrowheads="1"/>
          </p:cNvSpPr>
          <p:nvPr/>
        </p:nvSpPr>
        <p:spPr bwMode="auto">
          <a:xfrm>
            <a:off x="8778875" y="6421438"/>
            <a:ext cx="365125" cy="4365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4</a:t>
            </a:r>
          </a:p>
        </p:txBody>
      </p:sp>
      <p:pic>
        <p:nvPicPr>
          <p:cNvPr id="5" name="Shape 360"/>
          <p:cNvPicPr preferRelativeResize="0"/>
          <p:nvPr/>
        </p:nvPicPr>
        <p:blipFill rotWithShape="1">
          <a:blip r:embed="rId3">
            <a:alphaModFix/>
          </a:blip>
          <a:srcRect/>
          <a:stretch/>
        </p:blipFill>
        <p:spPr>
          <a:xfrm>
            <a:off x="846422" y="2890133"/>
            <a:ext cx="762000" cy="946500"/>
          </a:xfrm>
          <a:prstGeom prst="rect">
            <a:avLst/>
          </a:prstGeom>
          <a:noFill/>
          <a:ln>
            <a:noFill/>
          </a:ln>
        </p:spPr>
      </p:pic>
      <p:pic>
        <p:nvPicPr>
          <p:cNvPr id="7" name="Shape 361"/>
          <p:cNvPicPr preferRelativeResize="0"/>
          <p:nvPr/>
        </p:nvPicPr>
        <p:blipFill rotWithShape="1">
          <a:blip r:embed="rId4">
            <a:alphaModFix/>
          </a:blip>
          <a:srcRect/>
          <a:stretch/>
        </p:blipFill>
        <p:spPr>
          <a:xfrm>
            <a:off x="859925" y="1840038"/>
            <a:ext cx="748500" cy="929700"/>
          </a:xfrm>
          <a:prstGeom prst="rect">
            <a:avLst/>
          </a:prstGeom>
          <a:noFill/>
          <a:ln>
            <a:noFill/>
          </a:ln>
        </p:spPr>
      </p:pic>
      <p:pic>
        <p:nvPicPr>
          <p:cNvPr id="8" name="Shape 362"/>
          <p:cNvPicPr preferRelativeResize="0"/>
          <p:nvPr/>
        </p:nvPicPr>
        <p:blipFill rotWithShape="1">
          <a:blip r:embed="rId5">
            <a:alphaModFix/>
          </a:blip>
          <a:srcRect/>
          <a:stretch/>
        </p:blipFill>
        <p:spPr>
          <a:xfrm>
            <a:off x="846420" y="3957000"/>
            <a:ext cx="762000" cy="946500"/>
          </a:xfrm>
          <a:prstGeom prst="rect">
            <a:avLst/>
          </a:prstGeom>
          <a:noFill/>
          <a:ln>
            <a:noFill/>
          </a:ln>
        </p:spPr>
      </p:pic>
      <p:sp>
        <p:nvSpPr>
          <p:cNvPr id="9" name="Shape 363"/>
          <p:cNvSpPr txBox="1"/>
          <p:nvPr/>
        </p:nvSpPr>
        <p:spPr>
          <a:xfrm>
            <a:off x="-175200" y="2159400"/>
            <a:ext cx="948600" cy="29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Trebuchet MS"/>
                <a:ea typeface="Trebuchet MS"/>
                <a:cs typeface="Trebuchet MS"/>
                <a:sym typeface="Trebuchet MS"/>
              </a:rPr>
              <a:t>Alice</a:t>
            </a:r>
            <a:endParaRPr sz="1800">
              <a:latin typeface="Trebuchet MS"/>
              <a:ea typeface="Trebuchet MS"/>
              <a:cs typeface="Trebuchet MS"/>
              <a:sym typeface="Trebuchet MS"/>
            </a:endParaRPr>
          </a:p>
        </p:txBody>
      </p:sp>
      <p:sp>
        <p:nvSpPr>
          <p:cNvPr id="10" name="Shape 364"/>
          <p:cNvSpPr txBox="1"/>
          <p:nvPr/>
        </p:nvSpPr>
        <p:spPr>
          <a:xfrm>
            <a:off x="-17399" y="3264193"/>
            <a:ext cx="619500" cy="29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Trebuchet MS"/>
                <a:ea typeface="Trebuchet MS"/>
                <a:cs typeface="Trebuchet MS"/>
                <a:sym typeface="Trebuchet MS"/>
              </a:rPr>
              <a:t>Bob</a:t>
            </a:r>
            <a:endParaRPr sz="1800">
              <a:latin typeface="Trebuchet MS"/>
              <a:ea typeface="Trebuchet MS"/>
              <a:cs typeface="Trebuchet MS"/>
              <a:sym typeface="Trebuchet MS"/>
            </a:endParaRPr>
          </a:p>
        </p:txBody>
      </p:sp>
      <p:sp>
        <p:nvSpPr>
          <p:cNvPr id="11" name="Shape 365"/>
          <p:cNvSpPr txBox="1"/>
          <p:nvPr/>
        </p:nvSpPr>
        <p:spPr>
          <a:xfrm>
            <a:off x="-272846" y="4404225"/>
            <a:ext cx="1039500" cy="29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Trebuchet MS"/>
                <a:ea typeface="Trebuchet MS"/>
                <a:cs typeface="Trebuchet MS"/>
                <a:sym typeface="Trebuchet MS"/>
              </a:rPr>
              <a:t>Carol</a:t>
            </a:r>
            <a:endParaRPr sz="1800">
              <a:latin typeface="Trebuchet MS"/>
              <a:ea typeface="Trebuchet MS"/>
              <a:cs typeface="Trebuchet MS"/>
              <a:sym typeface="Trebuchet MS"/>
            </a:endParaRPr>
          </a:p>
        </p:txBody>
      </p:sp>
      <p:cxnSp>
        <p:nvCxnSpPr>
          <p:cNvPr id="12" name="Shape 366"/>
          <p:cNvCxnSpPr/>
          <p:nvPr/>
        </p:nvCxnSpPr>
        <p:spPr>
          <a:xfrm>
            <a:off x="1944450" y="1614675"/>
            <a:ext cx="6162600" cy="0"/>
          </a:xfrm>
          <a:prstGeom prst="straightConnector1">
            <a:avLst/>
          </a:prstGeom>
          <a:noFill/>
          <a:ln w="19050" cap="flat" cmpd="sng">
            <a:solidFill>
              <a:schemeClr val="dk2"/>
            </a:solidFill>
            <a:prstDash val="solid"/>
            <a:round/>
            <a:headEnd type="none" w="med" len="med"/>
            <a:tailEnd type="triangle" w="med" len="med"/>
          </a:ln>
        </p:spPr>
      </p:cxnSp>
      <p:sp>
        <p:nvSpPr>
          <p:cNvPr id="13" name="Shape 368"/>
          <p:cNvSpPr txBox="1"/>
          <p:nvPr/>
        </p:nvSpPr>
        <p:spPr>
          <a:xfrm>
            <a:off x="2056775" y="3064700"/>
            <a:ext cx="1115400" cy="690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Choose random </a:t>
            </a:r>
            <a:r>
              <a:rPr lang="en" i="1"/>
              <a:t>y</a:t>
            </a:r>
            <a:endParaRPr i="1"/>
          </a:p>
        </p:txBody>
      </p:sp>
      <p:sp>
        <p:nvSpPr>
          <p:cNvPr id="14" name="Shape 369"/>
          <p:cNvSpPr txBox="1"/>
          <p:nvPr/>
        </p:nvSpPr>
        <p:spPr>
          <a:xfrm>
            <a:off x="2056775" y="2053350"/>
            <a:ext cx="1115400" cy="690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Choose random </a:t>
            </a:r>
            <a:r>
              <a:rPr lang="en" i="1"/>
              <a:t>x</a:t>
            </a:r>
            <a:endParaRPr i="1"/>
          </a:p>
        </p:txBody>
      </p:sp>
      <p:sp>
        <p:nvSpPr>
          <p:cNvPr id="15" name="Shape 370"/>
          <p:cNvSpPr txBox="1"/>
          <p:nvPr/>
        </p:nvSpPr>
        <p:spPr>
          <a:xfrm>
            <a:off x="2056775" y="4275975"/>
            <a:ext cx="1115400" cy="690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Choose random </a:t>
            </a:r>
            <a:r>
              <a:rPr lang="en" i="1"/>
              <a:t>z</a:t>
            </a:r>
            <a:endParaRPr i="1"/>
          </a:p>
        </p:txBody>
      </p:sp>
      <p:sp>
        <p:nvSpPr>
          <p:cNvPr id="16" name="Shape 371"/>
          <p:cNvSpPr txBox="1"/>
          <p:nvPr/>
        </p:nvSpPr>
        <p:spPr>
          <a:xfrm>
            <a:off x="3626874" y="1126475"/>
            <a:ext cx="1125226" cy="425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latin typeface="Trebuchet MS"/>
                <a:ea typeface="Trebuchet MS"/>
                <a:cs typeface="Trebuchet MS"/>
                <a:sym typeface="Trebuchet MS"/>
              </a:rPr>
              <a:t>Round 1</a:t>
            </a:r>
            <a:endParaRPr b="1">
              <a:latin typeface="Trebuchet MS"/>
              <a:ea typeface="Trebuchet MS"/>
              <a:cs typeface="Trebuchet MS"/>
              <a:sym typeface="Trebuchet MS"/>
            </a:endParaRPr>
          </a:p>
        </p:txBody>
      </p:sp>
      <p:sp>
        <p:nvSpPr>
          <p:cNvPr id="17" name="Shape 372"/>
          <p:cNvSpPr txBox="1"/>
          <p:nvPr/>
        </p:nvSpPr>
        <p:spPr>
          <a:xfrm>
            <a:off x="3440000" y="2165975"/>
            <a:ext cx="1233300" cy="38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Publish H(</a:t>
            </a:r>
            <a:r>
              <a:rPr lang="en" i="1"/>
              <a:t>x</a:t>
            </a:r>
            <a:r>
              <a:rPr lang="en"/>
              <a:t>)</a:t>
            </a:r>
            <a:endParaRPr/>
          </a:p>
        </p:txBody>
      </p:sp>
      <p:sp>
        <p:nvSpPr>
          <p:cNvPr id="18" name="Shape 373"/>
          <p:cNvSpPr txBox="1"/>
          <p:nvPr/>
        </p:nvSpPr>
        <p:spPr>
          <a:xfrm>
            <a:off x="3440000" y="3216500"/>
            <a:ext cx="1233300" cy="38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Publish H(</a:t>
            </a:r>
            <a:r>
              <a:rPr lang="en" i="1"/>
              <a:t>y</a:t>
            </a:r>
            <a:r>
              <a:rPr lang="en"/>
              <a:t>)</a:t>
            </a:r>
            <a:endParaRPr/>
          </a:p>
        </p:txBody>
      </p:sp>
      <p:sp>
        <p:nvSpPr>
          <p:cNvPr id="19" name="Shape 374"/>
          <p:cNvSpPr txBox="1"/>
          <p:nvPr/>
        </p:nvSpPr>
        <p:spPr>
          <a:xfrm>
            <a:off x="3440000" y="4427775"/>
            <a:ext cx="1233300" cy="38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Publish H(</a:t>
            </a:r>
            <a:r>
              <a:rPr lang="en" i="1"/>
              <a:t>z</a:t>
            </a:r>
            <a:r>
              <a:rPr lang="en"/>
              <a:t>)</a:t>
            </a:r>
            <a:endParaRPr/>
          </a:p>
        </p:txBody>
      </p:sp>
      <p:cxnSp>
        <p:nvCxnSpPr>
          <p:cNvPr id="20" name="Shape 375"/>
          <p:cNvCxnSpPr/>
          <p:nvPr/>
        </p:nvCxnSpPr>
        <p:spPr>
          <a:xfrm>
            <a:off x="4752100" y="2047025"/>
            <a:ext cx="0" cy="2823900"/>
          </a:xfrm>
          <a:prstGeom prst="straightConnector1">
            <a:avLst/>
          </a:prstGeom>
          <a:noFill/>
          <a:ln w="19050" cap="flat" cmpd="sng">
            <a:solidFill>
              <a:schemeClr val="dk2"/>
            </a:solidFill>
            <a:prstDash val="dot"/>
            <a:round/>
            <a:headEnd type="none" w="med" len="med"/>
            <a:tailEnd type="none" w="med" len="med"/>
          </a:ln>
        </p:spPr>
      </p:cxnSp>
      <p:sp>
        <p:nvSpPr>
          <p:cNvPr id="21" name="Shape 376"/>
          <p:cNvSpPr txBox="1"/>
          <p:nvPr/>
        </p:nvSpPr>
        <p:spPr>
          <a:xfrm>
            <a:off x="4976300" y="2165975"/>
            <a:ext cx="1233300" cy="38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Publish </a:t>
            </a:r>
            <a:r>
              <a:rPr lang="en" i="1"/>
              <a:t>x</a:t>
            </a:r>
            <a:endParaRPr/>
          </a:p>
        </p:txBody>
      </p:sp>
      <p:sp>
        <p:nvSpPr>
          <p:cNvPr id="22" name="Shape 377"/>
          <p:cNvSpPr txBox="1"/>
          <p:nvPr/>
        </p:nvSpPr>
        <p:spPr>
          <a:xfrm>
            <a:off x="4976300" y="3216500"/>
            <a:ext cx="1233300" cy="38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Publish </a:t>
            </a:r>
            <a:r>
              <a:rPr lang="en" i="1"/>
              <a:t>y</a:t>
            </a:r>
            <a:endParaRPr/>
          </a:p>
        </p:txBody>
      </p:sp>
      <p:sp>
        <p:nvSpPr>
          <p:cNvPr id="23" name="Shape 378"/>
          <p:cNvSpPr txBox="1"/>
          <p:nvPr/>
        </p:nvSpPr>
        <p:spPr>
          <a:xfrm>
            <a:off x="5059200" y="1126475"/>
            <a:ext cx="1150400" cy="425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dirty="0">
                <a:latin typeface="Trebuchet MS"/>
                <a:ea typeface="Trebuchet MS"/>
                <a:cs typeface="Trebuchet MS"/>
                <a:sym typeface="Trebuchet MS"/>
              </a:rPr>
              <a:t>Round 2</a:t>
            </a:r>
            <a:endParaRPr b="1" dirty="0">
              <a:latin typeface="Trebuchet MS"/>
              <a:ea typeface="Trebuchet MS"/>
              <a:cs typeface="Trebuchet MS"/>
              <a:sym typeface="Trebuchet MS"/>
            </a:endParaRPr>
          </a:p>
        </p:txBody>
      </p:sp>
      <p:sp>
        <p:nvSpPr>
          <p:cNvPr id="24" name="Shape 379"/>
          <p:cNvSpPr txBox="1"/>
          <p:nvPr/>
        </p:nvSpPr>
        <p:spPr>
          <a:xfrm>
            <a:off x="6433799" y="2365850"/>
            <a:ext cx="2710199" cy="2815750"/>
          </a:xfrm>
          <a:prstGeom prst="rect">
            <a:avLst/>
          </a:prstGeom>
          <a:solidFill>
            <a:srgbClr val="B6D7A8"/>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Courier New"/>
                <a:ea typeface="Courier New"/>
                <a:cs typeface="Courier New"/>
                <a:sym typeface="Courier New"/>
              </a:rPr>
              <a:t>w= </a:t>
            </a:r>
            <a:r>
              <a:rPr lang="en" dirty="0">
                <a:solidFill>
                  <a:schemeClr val="dk1"/>
                </a:solidFill>
                <a:latin typeface="Courier New"/>
                <a:ea typeface="Courier New"/>
                <a:cs typeface="Courier New"/>
                <a:sym typeface="Courier New"/>
              </a:rPr>
              <a:t>H(x⊕y⊕z) % 3</a:t>
            </a:r>
            <a:r>
              <a:rPr lang="en" dirty="0">
                <a:latin typeface="Courier New"/>
                <a:ea typeface="Courier New"/>
                <a:cs typeface="Courier New"/>
                <a:sym typeface="Courier New"/>
              </a:rPr>
              <a:t> </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switch (w){</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 case 0:</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  winner = Alice;</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 case 1:</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  winner = Bob;</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 case 2:</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  winner = Charlie;</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a:t>
            </a:r>
            <a:endParaRPr dirty="0">
              <a:latin typeface="Courier New"/>
              <a:ea typeface="Courier New"/>
              <a:cs typeface="Courier New"/>
              <a:sym typeface="Courier New"/>
            </a:endParaRPr>
          </a:p>
        </p:txBody>
      </p:sp>
      <p:sp>
        <p:nvSpPr>
          <p:cNvPr id="25" name="Shape 380"/>
          <p:cNvSpPr/>
          <p:nvPr/>
        </p:nvSpPr>
        <p:spPr>
          <a:xfrm>
            <a:off x="282700" y="2633100"/>
            <a:ext cx="4469400" cy="1141200"/>
          </a:xfrm>
          <a:prstGeom prst="cloudCallout">
            <a:avLst>
              <a:gd name="adj1" fmla="val -20833"/>
              <a:gd name="adj2" fmla="val 625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en" sz="2400">
                <a:latin typeface="Trebuchet MS"/>
                <a:ea typeface="Trebuchet MS"/>
                <a:cs typeface="Trebuchet MS"/>
                <a:sym typeface="Trebuchet MS"/>
              </a:rPr>
              <a:t>I’m about to lose...</a:t>
            </a:r>
            <a:endParaRPr sz="2400">
              <a:latin typeface="Trebuchet MS"/>
              <a:ea typeface="Trebuchet MS"/>
              <a:cs typeface="Trebuchet MS"/>
              <a:sym typeface="Trebuchet MS"/>
            </a:endParaRPr>
          </a:p>
        </p:txBody>
      </p:sp>
      <p:sp>
        <p:nvSpPr>
          <p:cNvPr id="26" name="Shape 381"/>
          <p:cNvSpPr txBox="1"/>
          <p:nvPr/>
        </p:nvSpPr>
        <p:spPr>
          <a:xfrm>
            <a:off x="5196375" y="4321125"/>
            <a:ext cx="4572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a:solidFill>
                  <a:schemeClr val="dk1"/>
                </a:solidFill>
                <a:latin typeface="Trebuchet MS"/>
                <a:ea typeface="Trebuchet MS"/>
                <a:cs typeface="Trebuchet MS"/>
                <a:sym typeface="Trebuchet MS"/>
              </a:rPr>
              <a:t>Ø</a:t>
            </a:r>
            <a:endParaRPr sz="1800">
              <a:latin typeface="Trebuchet MS"/>
              <a:ea typeface="Trebuchet MS"/>
              <a:cs typeface="Trebuchet MS"/>
              <a:sym typeface="Trebuchet MS"/>
            </a:endParaRPr>
          </a:p>
        </p:txBody>
      </p:sp>
      <p:sp>
        <p:nvSpPr>
          <p:cNvPr id="27" name="Shape 382"/>
          <p:cNvSpPr/>
          <p:nvPr/>
        </p:nvSpPr>
        <p:spPr>
          <a:xfrm>
            <a:off x="481750" y="2742950"/>
            <a:ext cx="4469400" cy="1031400"/>
          </a:xfrm>
          <a:prstGeom prst="wedgeEllipseCallout">
            <a:avLst>
              <a:gd name="adj1" fmla="val -20833"/>
              <a:gd name="adj2" fmla="val 625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en" sz="2400">
                <a:latin typeface="Trebuchet MS"/>
                <a:ea typeface="Trebuchet MS"/>
                <a:cs typeface="Trebuchet MS"/>
                <a:sym typeface="Trebuchet MS"/>
              </a:rPr>
              <a:t>Sorry! I, uhh, forgot </a:t>
            </a:r>
            <a:r>
              <a:rPr lang="en" sz="2400" i="1">
                <a:latin typeface="Trebuchet MS"/>
                <a:ea typeface="Trebuchet MS"/>
                <a:cs typeface="Trebuchet MS"/>
                <a:sym typeface="Trebuchet MS"/>
              </a:rPr>
              <a:t>z</a:t>
            </a:r>
            <a:endParaRPr sz="2400" i="1">
              <a:latin typeface="Trebuchet MS"/>
              <a:ea typeface="Trebuchet MS"/>
              <a:cs typeface="Trebuchet MS"/>
              <a:sym typeface="Trebuchet MS"/>
            </a:endParaRPr>
          </a:p>
        </p:txBody>
      </p:sp>
      <p:sp>
        <p:nvSpPr>
          <p:cNvPr id="28" name="Shape 383"/>
          <p:cNvSpPr/>
          <p:nvPr/>
        </p:nvSpPr>
        <p:spPr>
          <a:xfrm>
            <a:off x="2146363" y="1576625"/>
            <a:ext cx="4469400" cy="1031400"/>
          </a:xfrm>
          <a:prstGeom prst="wedgeEllipseCallout">
            <a:avLst>
              <a:gd name="adj1" fmla="val -65946"/>
              <a:gd name="adj2" fmla="val 81695"/>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2400">
                <a:latin typeface="Trebuchet MS"/>
                <a:ea typeface="Trebuchet MS"/>
                <a:cs typeface="Trebuchet MS"/>
                <a:sym typeface="Trebuchet MS"/>
              </a:rPr>
              <a:t>Sorry! I, uhh, forgot </a:t>
            </a:r>
            <a:r>
              <a:rPr lang="en" sz="2400" i="1">
                <a:latin typeface="Trebuchet MS"/>
                <a:ea typeface="Trebuchet MS"/>
                <a:cs typeface="Trebuchet MS"/>
                <a:sym typeface="Trebuchet MS"/>
              </a:rPr>
              <a:t>z</a:t>
            </a:r>
            <a:endParaRPr sz="2400" i="1">
              <a:latin typeface="Trebuchet MS"/>
              <a:ea typeface="Trebuchet MS"/>
              <a:cs typeface="Trebuchet MS"/>
              <a:sym typeface="Trebuchet MS"/>
            </a:endParaRPr>
          </a:p>
        </p:txBody>
      </p:sp>
      <p:sp>
        <p:nvSpPr>
          <p:cNvPr id="29" name="Shape 384"/>
          <p:cNvSpPr/>
          <p:nvPr/>
        </p:nvSpPr>
        <p:spPr>
          <a:xfrm>
            <a:off x="2146363" y="1576625"/>
            <a:ext cx="4469400" cy="1031400"/>
          </a:xfrm>
          <a:prstGeom prst="wedgeEllipseCallout">
            <a:avLst>
              <a:gd name="adj1" fmla="val -65410"/>
              <a:gd name="adj2" fmla="val -1059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Trebuchet MS"/>
                <a:ea typeface="Trebuchet MS"/>
                <a:cs typeface="Trebuchet MS"/>
                <a:sym typeface="Trebuchet MS"/>
              </a:rPr>
              <a:t>Not cool Carol ☹</a:t>
            </a:r>
            <a:endParaRPr sz="2400" i="1">
              <a:latin typeface="Trebuchet MS"/>
              <a:ea typeface="Trebuchet MS"/>
              <a:cs typeface="Trebuchet MS"/>
              <a:sym typeface="Trebuchet MS"/>
            </a:endParaRPr>
          </a:p>
        </p:txBody>
      </p:sp>
      <p:sp>
        <p:nvSpPr>
          <p:cNvPr id="30" name="Text Box 3"/>
          <p:cNvSpPr txBox="1">
            <a:spLocks noChangeArrowheads="1"/>
          </p:cNvSpPr>
          <p:nvPr/>
        </p:nvSpPr>
        <p:spPr bwMode="auto">
          <a:xfrm>
            <a:off x="12701" y="5715000"/>
            <a:ext cx="8305799" cy="1200329"/>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eaLnBrk="1" hangingPunct="1">
              <a:lnSpc>
                <a:spcPct val="150000"/>
              </a:lnSpc>
              <a:buSzPct val="75000"/>
              <a:buBlip>
                <a:blip r:embed="rId6"/>
              </a:buBlip>
            </a:pPr>
            <a:r>
              <a:rPr lang="en-US" sz="2600" dirty="0">
                <a:latin typeface="Century Gothic" pitchFamily="34" charset="0"/>
              </a:rPr>
              <a:t>fairness!</a:t>
            </a:r>
          </a:p>
          <a:p>
            <a:pPr marL="457200" indent="-457200" eaLnBrk="1" hangingPunct="1">
              <a:lnSpc>
                <a:spcPct val="150000"/>
              </a:lnSpc>
              <a:buSzPct val="75000"/>
              <a:buBlip>
                <a:blip r:embed="rId6"/>
              </a:buBlip>
            </a:pPr>
            <a:r>
              <a:rPr lang="en-US" sz="2600" dirty="0" err="1">
                <a:latin typeface="Century Gothic" pitchFamily="34" charset="0"/>
              </a:rPr>
              <a:t>Bitcoin</a:t>
            </a:r>
            <a:endParaRPr lang="en-US" sz="2600" dirty="0">
              <a:latin typeface="Century Gothic" pitchFamily="34" charset="0"/>
            </a:endParaRPr>
          </a:p>
        </p:txBody>
      </p:sp>
    </p:spTree>
    <p:extLst>
      <p:ext uri="{BB962C8B-B14F-4D97-AF65-F5344CB8AC3E}">
        <p14:creationId xmlns:p14="http://schemas.microsoft.com/office/powerpoint/2010/main" val="403271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1000"/>
                                        <p:tgtEl>
                                          <p:spTgt spid="25"/>
                                        </p:tgtEl>
                                      </p:cBhvr>
                                    </p:animEffect>
                                    <p:set>
                                      <p:cBhvr>
                                        <p:cTn id="29" dur="1" fill="hold">
                                          <p:stCondLst>
                                            <p:cond delay="1000"/>
                                          </p:stCondLst>
                                        </p:cTn>
                                        <p:tgtEl>
                                          <p:spTgt spid="2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10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27"/>
                                        </p:tgtEl>
                                      </p:cBhvr>
                                    </p:animEffect>
                                    <p:set>
                                      <p:cBhvr>
                                        <p:cTn id="42" dur="1" fill="hold">
                                          <p:stCondLst>
                                            <p:cond delay="1000"/>
                                          </p:stCondLst>
                                        </p:cTn>
                                        <p:tgtEl>
                                          <p:spTgt spid="2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10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3"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Timed hash commitments</a:t>
            </a:r>
          </a:p>
        </p:txBody>
      </p:sp>
      <p:sp>
        <p:nvSpPr>
          <p:cNvPr id="14" name="Text Box 3"/>
          <p:cNvSpPr txBox="1">
            <a:spLocks noChangeArrowheads="1"/>
          </p:cNvSpPr>
          <p:nvPr/>
        </p:nvSpPr>
        <p:spPr bwMode="auto">
          <a:xfrm>
            <a:off x="0" y="738014"/>
            <a:ext cx="8885237" cy="524054"/>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eaLnBrk="1" hangingPunct="1">
              <a:lnSpc>
                <a:spcPct val="150000"/>
              </a:lnSpc>
              <a:buSzPct val="75000"/>
              <a:buBlip>
                <a:blip r:embed="rId3"/>
              </a:buBlip>
            </a:pPr>
            <a:r>
              <a:rPr lang="en-US" sz="2600" dirty="0">
                <a:latin typeface="Century Gothic" pitchFamily="34" charset="0"/>
              </a:rPr>
              <a:t>force x to be revealed by time t!</a:t>
            </a:r>
          </a:p>
        </p:txBody>
      </p:sp>
      <p:sp>
        <p:nvSpPr>
          <p:cNvPr id="2" name="AutoShape 2" descr="Related imag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5" descr="Image result for david chaum ecash"/>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Text Box 6"/>
          <p:cNvSpPr txBox="1">
            <a:spLocks noChangeArrowheads="1"/>
          </p:cNvSpPr>
          <p:nvPr/>
        </p:nvSpPr>
        <p:spPr bwMode="auto">
          <a:xfrm>
            <a:off x="8778875" y="6421438"/>
            <a:ext cx="365125" cy="4365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5</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86" y="1524000"/>
            <a:ext cx="9386862" cy="365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4027" t="20889" r="1997" b="10667"/>
          <a:stretch/>
        </p:blipFill>
        <p:spPr bwMode="auto">
          <a:xfrm>
            <a:off x="17463" y="1524000"/>
            <a:ext cx="9039534" cy="365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969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050"/>
                                        </p:tgtEl>
                                      </p:cBhvr>
                                    </p:animEffect>
                                    <p:set>
                                      <p:cBhvr>
                                        <p:cTn id="23" dur="1" fill="hold">
                                          <p:stCondLst>
                                            <p:cond delay="499"/>
                                          </p:stCondLst>
                                        </p:cTn>
                                        <p:tgtEl>
                                          <p:spTgt spid="2050"/>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053"/>
                                        </p:tgtEl>
                                        <p:attrNameLst>
                                          <p:attrName>style.visibility</p:attrName>
                                        </p:attrNameLst>
                                      </p:cBhvr>
                                      <p:to>
                                        <p:strVal val="visible"/>
                                      </p:to>
                                    </p:set>
                                    <p:animEffect transition="in" filter="fade">
                                      <p:cBhvr>
                                        <p:cTn id="27"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Lottery!</a:t>
            </a:r>
          </a:p>
        </p:txBody>
      </p:sp>
      <p:sp>
        <p:nvSpPr>
          <p:cNvPr id="2" name="AutoShape 2" descr="Time vs. Difficulty"/>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Text Box 6"/>
          <p:cNvSpPr txBox="1">
            <a:spLocks noChangeArrowheads="1"/>
          </p:cNvSpPr>
          <p:nvPr/>
        </p:nvSpPr>
        <p:spPr bwMode="auto">
          <a:xfrm>
            <a:off x="8778875" y="6421438"/>
            <a:ext cx="365125"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6</a:t>
            </a:r>
          </a:p>
        </p:txBody>
      </p:sp>
      <p:pic>
        <p:nvPicPr>
          <p:cNvPr id="7" name="Shape 414"/>
          <p:cNvPicPr preferRelativeResize="0"/>
          <p:nvPr/>
        </p:nvPicPr>
        <p:blipFill rotWithShape="1">
          <a:blip r:embed="rId3">
            <a:alphaModFix/>
          </a:blip>
          <a:srcRect/>
          <a:stretch/>
        </p:blipFill>
        <p:spPr>
          <a:xfrm>
            <a:off x="890668" y="2432933"/>
            <a:ext cx="762000" cy="946500"/>
          </a:xfrm>
          <a:prstGeom prst="rect">
            <a:avLst/>
          </a:prstGeom>
          <a:noFill/>
          <a:ln>
            <a:noFill/>
          </a:ln>
        </p:spPr>
      </p:pic>
      <p:pic>
        <p:nvPicPr>
          <p:cNvPr id="8" name="Shape 415"/>
          <p:cNvPicPr preferRelativeResize="0"/>
          <p:nvPr/>
        </p:nvPicPr>
        <p:blipFill rotWithShape="1">
          <a:blip r:embed="rId4">
            <a:alphaModFix/>
          </a:blip>
          <a:srcRect/>
          <a:stretch/>
        </p:blipFill>
        <p:spPr>
          <a:xfrm>
            <a:off x="904171" y="1382838"/>
            <a:ext cx="748500" cy="929700"/>
          </a:xfrm>
          <a:prstGeom prst="rect">
            <a:avLst/>
          </a:prstGeom>
          <a:noFill/>
          <a:ln>
            <a:noFill/>
          </a:ln>
        </p:spPr>
      </p:pic>
      <p:pic>
        <p:nvPicPr>
          <p:cNvPr id="9" name="Shape 416"/>
          <p:cNvPicPr preferRelativeResize="0"/>
          <p:nvPr/>
        </p:nvPicPr>
        <p:blipFill rotWithShape="1">
          <a:blip r:embed="rId5">
            <a:alphaModFix/>
          </a:blip>
          <a:srcRect/>
          <a:stretch/>
        </p:blipFill>
        <p:spPr>
          <a:xfrm>
            <a:off x="890666" y="3499800"/>
            <a:ext cx="762000" cy="946500"/>
          </a:xfrm>
          <a:prstGeom prst="rect">
            <a:avLst/>
          </a:prstGeom>
          <a:noFill/>
          <a:ln>
            <a:noFill/>
          </a:ln>
        </p:spPr>
      </p:pic>
      <p:sp>
        <p:nvSpPr>
          <p:cNvPr id="12" name="Shape 417"/>
          <p:cNvSpPr txBox="1"/>
          <p:nvPr/>
        </p:nvSpPr>
        <p:spPr>
          <a:xfrm>
            <a:off x="-130954" y="1702200"/>
            <a:ext cx="948600" cy="29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Trebuchet MS"/>
                <a:ea typeface="Trebuchet MS"/>
                <a:cs typeface="Trebuchet MS"/>
                <a:sym typeface="Trebuchet MS"/>
              </a:rPr>
              <a:t>Alice</a:t>
            </a:r>
            <a:endParaRPr sz="1800">
              <a:latin typeface="Trebuchet MS"/>
              <a:ea typeface="Trebuchet MS"/>
              <a:cs typeface="Trebuchet MS"/>
              <a:sym typeface="Trebuchet MS"/>
            </a:endParaRPr>
          </a:p>
        </p:txBody>
      </p:sp>
      <p:sp>
        <p:nvSpPr>
          <p:cNvPr id="13" name="Shape 418"/>
          <p:cNvSpPr txBox="1"/>
          <p:nvPr/>
        </p:nvSpPr>
        <p:spPr>
          <a:xfrm>
            <a:off x="26847" y="2806993"/>
            <a:ext cx="619500" cy="29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Trebuchet MS"/>
                <a:ea typeface="Trebuchet MS"/>
                <a:cs typeface="Trebuchet MS"/>
                <a:sym typeface="Trebuchet MS"/>
              </a:rPr>
              <a:t>Bob</a:t>
            </a:r>
            <a:endParaRPr sz="1800">
              <a:latin typeface="Trebuchet MS"/>
              <a:ea typeface="Trebuchet MS"/>
              <a:cs typeface="Trebuchet MS"/>
              <a:sym typeface="Trebuchet MS"/>
            </a:endParaRPr>
          </a:p>
        </p:txBody>
      </p:sp>
      <p:sp>
        <p:nvSpPr>
          <p:cNvPr id="14" name="Shape 419"/>
          <p:cNvSpPr txBox="1"/>
          <p:nvPr/>
        </p:nvSpPr>
        <p:spPr>
          <a:xfrm>
            <a:off x="-228600" y="3947025"/>
            <a:ext cx="1039500" cy="29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Trebuchet MS"/>
                <a:ea typeface="Trebuchet MS"/>
                <a:cs typeface="Trebuchet MS"/>
                <a:sym typeface="Trebuchet MS"/>
              </a:rPr>
              <a:t>Carol</a:t>
            </a:r>
            <a:endParaRPr sz="1800">
              <a:latin typeface="Trebuchet MS"/>
              <a:ea typeface="Trebuchet MS"/>
              <a:cs typeface="Trebuchet MS"/>
              <a:sym typeface="Trebuchet MS"/>
            </a:endParaRPr>
          </a:p>
        </p:txBody>
      </p:sp>
      <p:cxnSp>
        <p:nvCxnSpPr>
          <p:cNvPr id="15" name="Shape 420"/>
          <p:cNvCxnSpPr/>
          <p:nvPr/>
        </p:nvCxnSpPr>
        <p:spPr>
          <a:xfrm>
            <a:off x="1988696" y="1157475"/>
            <a:ext cx="6162600" cy="0"/>
          </a:xfrm>
          <a:prstGeom prst="straightConnector1">
            <a:avLst/>
          </a:prstGeom>
          <a:noFill/>
          <a:ln w="19050" cap="flat" cmpd="sng">
            <a:solidFill>
              <a:schemeClr val="dk2"/>
            </a:solidFill>
            <a:prstDash val="solid"/>
            <a:round/>
            <a:headEnd type="none" w="med" len="med"/>
            <a:tailEnd type="triangle" w="med" len="med"/>
          </a:ln>
        </p:spPr>
      </p:cxnSp>
      <p:sp>
        <p:nvSpPr>
          <p:cNvPr id="16" name="Shape 422"/>
          <p:cNvSpPr txBox="1"/>
          <p:nvPr/>
        </p:nvSpPr>
        <p:spPr>
          <a:xfrm>
            <a:off x="2101021" y="2607500"/>
            <a:ext cx="1115400" cy="690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Choose random </a:t>
            </a:r>
            <a:r>
              <a:rPr lang="en" i="1"/>
              <a:t>y</a:t>
            </a:r>
            <a:endParaRPr i="1"/>
          </a:p>
        </p:txBody>
      </p:sp>
      <p:sp>
        <p:nvSpPr>
          <p:cNvPr id="17" name="Shape 423"/>
          <p:cNvSpPr txBox="1"/>
          <p:nvPr/>
        </p:nvSpPr>
        <p:spPr>
          <a:xfrm>
            <a:off x="2101021" y="1596150"/>
            <a:ext cx="1115400" cy="690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Choose random </a:t>
            </a:r>
            <a:r>
              <a:rPr lang="en" i="1"/>
              <a:t>x</a:t>
            </a:r>
            <a:endParaRPr i="1"/>
          </a:p>
        </p:txBody>
      </p:sp>
      <p:sp>
        <p:nvSpPr>
          <p:cNvPr id="18" name="Shape 424"/>
          <p:cNvSpPr txBox="1"/>
          <p:nvPr/>
        </p:nvSpPr>
        <p:spPr>
          <a:xfrm>
            <a:off x="2101021" y="3818775"/>
            <a:ext cx="1115400" cy="690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Choose random </a:t>
            </a:r>
            <a:r>
              <a:rPr lang="en" i="1"/>
              <a:t>z</a:t>
            </a:r>
            <a:endParaRPr i="1"/>
          </a:p>
        </p:txBody>
      </p:sp>
      <p:sp>
        <p:nvSpPr>
          <p:cNvPr id="19" name="Shape 425"/>
          <p:cNvSpPr txBox="1"/>
          <p:nvPr/>
        </p:nvSpPr>
        <p:spPr>
          <a:xfrm>
            <a:off x="3671120" y="669275"/>
            <a:ext cx="1125225" cy="425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dirty="0">
                <a:latin typeface="Trebuchet MS"/>
                <a:ea typeface="Trebuchet MS"/>
                <a:cs typeface="Trebuchet MS"/>
                <a:sym typeface="Trebuchet MS"/>
              </a:rPr>
              <a:t>Round 1</a:t>
            </a:r>
            <a:endParaRPr b="1" dirty="0">
              <a:latin typeface="Trebuchet MS"/>
              <a:ea typeface="Trebuchet MS"/>
              <a:cs typeface="Trebuchet MS"/>
              <a:sym typeface="Trebuchet MS"/>
            </a:endParaRPr>
          </a:p>
        </p:txBody>
      </p:sp>
      <p:sp>
        <p:nvSpPr>
          <p:cNvPr id="20" name="Shape 426"/>
          <p:cNvSpPr txBox="1"/>
          <p:nvPr/>
        </p:nvSpPr>
        <p:spPr>
          <a:xfrm>
            <a:off x="3482125" y="1556800"/>
            <a:ext cx="1420362" cy="38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t>Timed commitment to H(</a:t>
            </a:r>
            <a:r>
              <a:rPr lang="en" i="1" dirty="0"/>
              <a:t>x</a:t>
            </a:r>
            <a:r>
              <a:rPr lang="en" dirty="0"/>
              <a:t>)</a:t>
            </a:r>
            <a:endParaRPr dirty="0"/>
          </a:p>
        </p:txBody>
      </p:sp>
      <p:sp>
        <p:nvSpPr>
          <p:cNvPr id="21" name="Shape 427"/>
          <p:cNvSpPr txBox="1"/>
          <p:nvPr/>
        </p:nvSpPr>
        <p:spPr>
          <a:xfrm>
            <a:off x="3464537" y="2759300"/>
            <a:ext cx="1420362" cy="38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Timed commitment to H(</a:t>
            </a:r>
            <a:r>
              <a:rPr lang="en" i="1"/>
              <a:t>y</a:t>
            </a:r>
            <a:r>
              <a:rPr lang="en"/>
              <a:t>)</a:t>
            </a:r>
            <a:endParaRPr/>
          </a:p>
        </p:txBody>
      </p:sp>
      <p:sp>
        <p:nvSpPr>
          <p:cNvPr id="22" name="Shape 428"/>
          <p:cNvSpPr txBox="1"/>
          <p:nvPr/>
        </p:nvSpPr>
        <p:spPr>
          <a:xfrm>
            <a:off x="3429000" y="3809825"/>
            <a:ext cx="1420362" cy="38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Timed commitment to H(</a:t>
            </a:r>
            <a:r>
              <a:rPr lang="en" i="1"/>
              <a:t>z</a:t>
            </a:r>
            <a:r>
              <a:rPr lang="en"/>
              <a:t>)</a:t>
            </a:r>
            <a:endParaRPr/>
          </a:p>
        </p:txBody>
      </p:sp>
      <p:cxnSp>
        <p:nvCxnSpPr>
          <p:cNvPr id="23" name="Shape 429"/>
          <p:cNvCxnSpPr/>
          <p:nvPr/>
        </p:nvCxnSpPr>
        <p:spPr>
          <a:xfrm>
            <a:off x="4796346" y="1589825"/>
            <a:ext cx="0" cy="2823900"/>
          </a:xfrm>
          <a:prstGeom prst="straightConnector1">
            <a:avLst/>
          </a:prstGeom>
          <a:noFill/>
          <a:ln w="19050" cap="flat" cmpd="sng">
            <a:solidFill>
              <a:schemeClr val="dk2"/>
            </a:solidFill>
            <a:prstDash val="dot"/>
            <a:round/>
            <a:headEnd type="none" w="med" len="med"/>
            <a:tailEnd type="none" w="med" len="med"/>
          </a:ln>
        </p:spPr>
      </p:cxnSp>
      <p:sp>
        <p:nvSpPr>
          <p:cNvPr id="24" name="Shape 430"/>
          <p:cNvSpPr txBox="1"/>
          <p:nvPr/>
        </p:nvSpPr>
        <p:spPr>
          <a:xfrm>
            <a:off x="5020546" y="1708775"/>
            <a:ext cx="1233300" cy="38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Publish </a:t>
            </a:r>
            <a:r>
              <a:rPr lang="en" i="1"/>
              <a:t>x</a:t>
            </a:r>
            <a:endParaRPr/>
          </a:p>
        </p:txBody>
      </p:sp>
      <p:sp>
        <p:nvSpPr>
          <p:cNvPr id="25" name="Shape 431"/>
          <p:cNvSpPr txBox="1"/>
          <p:nvPr/>
        </p:nvSpPr>
        <p:spPr>
          <a:xfrm>
            <a:off x="5020546" y="2759300"/>
            <a:ext cx="1233300" cy="38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Publish </a:t>
            </a:r>
            <a:r>
              <a:rPr lang="en" i="1"/>
              <a:t>y</a:t>
            </a:r>
            <a:endParaRPr/>
          </a:p>
        </p:txBody>
      </p:sp>
      <p:sp>
        <p:nvSpPr>
          <p:cNvPr id="26" name="Shape 432"/>
          <p:cNvSpPr txBox="1"/>
          <p:nvPr/>
        </p:nvSpPr>
        <p:spPr>
          <a:xfrm>
            <a:off x="5103446" y="669275"/>
            <a:ext cx="1150400" cy="425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latin typeface="Trebuchet MS"/>
                <a:ea typeface="Trebuchet MS"/>
                <a:cs typeface="Trebuchet MS"/>
                <a:sym typeface="Trebuchet MS"/>
              </a:rPr>
              <a:t>Round 2</a:t>
            </a:r>
            <a:endParaRPr b="1">
              <a:latin typeface="Trebuchet MS"/>
              <a:ea typeface="Trebuchet MS"/>
              <a:cs typeface="Trebuchet MS"/>
              <a:sym typeface="Trebuchet MS"/>
            </a:endParaRPr>
          </a:p>
        </p:txBody>
      </p:sp>
      <p:sp>
        <p:nvSpPr>
          <p:cNvPr id="27" name="Shape 433"/>
          <p:cNvSpPr txBox="1"/>
          <p:nvPr/>
        </p:nvSpPr>
        <p:spPr>
          <a:xfrm>
            <a:off x="6478045" y="1908650"/>
            <a:ext cx="2665953" cy="2891950"/>
          </a:xfrm>
          <a:prstGeom prst="rect">
            <a:avLst/>
          </a:prstGeom>
          <a:solidFill>
            <a:srgbClr val="B6D7A8"/>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Courier New"/>
                <a:ea typeface="Courier New"/>
                <a:cs typeface="Courier New"/>
                <a:sym typeface="Courier New"/>
              </a:rPr>
              <a:t>w= </a:t>
            </a:r>
            <a:r>
              <a:rPr lang="en" dirty="0">
                <a:solidFill>
                  <a:schemeClr val="dk1"/>
                </a:solidFill>
                <a:latin typeface="Courier New"/>
                <a:ea typeface="Courier New"/>
                <a:cs typeface="Courier New"/>
                <a:sym typeface="Courier New"/>
              </a:rPr>
              <a:t>H(x⊕y⊕z) % 3</a:t>
            </a:r>
            <a:r>
              <a:rPr lang="en" dirty="0">
                <a:latin typeface="Courier New"/>
                <a:ea typeface="Courier New"/>
                <a:cs typeface="Courier New"/>
                <a:sym typeface="Courier New"/>
              </a:rPr>
              <a:t> </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switch (w){</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 case 0:</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  winner = Alice;</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 case 1:</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  winner = Bob;</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 case 2:</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  winner = Carol;</a:t>
            </a:r>
            <a:endParaRPr dirty="0">
              <a:latin typeface="Courier New"/>
              <a:ea typeface="Courier New"/>
              <a:cs typeface="Courier New"/>
              <a:sym typeface="Courier New"/>
            </a:endParaRPr>
          </a:p>
          <a:p>
            <a:pPr marL="0" lvl="0" indent="0" rtl="0">
              <a:spcBef>
                <a:spcPts val="0"/>
              </a:spcBef>
              <a:spcAft>
                <a:spcPts val="0"/>
              </a:spcAft>
              <a:buNone/>
            </a:pPr>
            <a:r>
              <a:rPr lang="en" dirty="0">
                <a:latin typeface="Courier New"/>
                <a:ea typeface="Courier New"/>
                <a:cs typeface="Courier New"/>
                <a:sym typeface="Courier New"/>
              </a:rPr>
              <a:t>}</a:t>
            </a:r>
            <a:endParaRPr dirty="0">
              <a:latin typeface="Courier New"/>
              <a:ea typeface="Courier New"/>
              <a:cs typeface="Courier New"/>
              <a:sym typeface="Courier New"/>
            </a:endParaRPr>
          </a:p>
        </p:txBody>
      </p:sp>
      <p:sp>
        <p:nvSpPr>
          <p:cNvPr id="28" name="Shape 434"/>
          <p:cNvSpPr/>
          <p:nvPr/>
        </p:nvSpPr>
        <p:spPr>
          <a:xfrm>
            <a:off x="326946" y="2175900"/>
            <a:ext cx="4469400" cy="1141200"/>
          </a:xfrm>
          <a:prstGeom prst="cloudCallout">
            <a:avLst>
              <a:gd name="adj1" fmla="val -20833"/>
              <a:gd name="adj2" fmla="val 625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2400">
                <a:latin typeface="Trebuchet MS"/>
                <a:ea typeface="Trebuchet MS"/>
                <a:cs typeface="Trebuchet MS"/>
                <a:sym typeface="Trebuchet MS"/>
              </a:rPr>
              <a:t>I’m about to lose...</a:t>
            </a:r>
            <a:endParaRPr sz="2400">
              <a:latin typeface="Trebuchet MS"/>
              <a:ea typeface="Trebuchet MS"/>
              <a:cs typeface="Trebuchet MS"/>
              <a:sym typeface="Trebuchet MS"/>
            </a:endParaRPr>
          </a:p>
        </p:txBody>
      </p:sp>
      <p:sp>
        <p:nvSpPr>
          <p:cNvPr id="29" name="Shape 435"/>
          <p:cNvSpPr/>
          <p:nvPr/>
        </p:nvSpPr>
        <p:spPr>
          <a:xfrm>
            <a:off x="2503146" y="3317100"/>
            <a:ext cx="4838100" cy="1141200"/>
          </a:xfrm>
          <a:prstGeom prst="cloudCallout">
            <a:avLst>
              <a:gd name="adj1" fmla="val -71149"/>
              <a:gd name="adj2" fmla="val 596"/>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2400">
                <a:latin typeface="Trebuchet MS"/>
                <a:ea typeface="Trebuchet MS"/>
                <a:cs typeface="Trebuchet MS"/>
                <a:sym typeface="Trebuchet MS"/>
              </a:rPr>
              <a:t>But I’ll lose my bond if I don’t publish </a:t>
            </a:r>
            <a:r>
              <a:rPr lang="en" sz="2400">
                <a:solidFill>
                  <a:schemeClr val="dk1"/>
                </a:solidFill>
                <a:latin typeface="Trebuchet MS"/>
                <a:ea typeface="Trebuchet MS"/>
                <a:cs typeface="Trebuchet MS"/>
                <a:sym typeface="Trebuchet MS"/>
              </a:rPr>
              <a:t>☹</a:t>
            </a:r>
            <a:endParaRPr sz="2400">
              <a:latin typeface="Trebuchet MS"/>
              <a:ea typeface="Trebuchet MS"/>
              <a:cs typeface="Trebuchet MS"/>
              <a:sym typeface="Trebuchet MS"/>
            </a:endParaRPr>
          </a:p>
        </p:txBody>
      </p:sp>
      <p:sp>
        <p:nvSpPr>
          <p:cNvPr id="30" name="Text Box 3"/>
          <p:cNvSpPr txBox="1">
            <a:spLocks noChangeArrowheads="1"/>
          </p:cNvSpPr>
          <p:nvPr/>
        </p:nvSpPr>
        <p:spPr bwMode="auto">
          <a:xfrm>
            <a:off x="0" y="4533543"/>
            <a:ext cx="8885237" cy="2400657"/>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eaLnBrk="1" hangingPunct="1">
              <a:lnSpc>
                <a:spcPct val="150000"/>
              </a:lnSpc>
              <a:buSzPct val="75000"/>
              <a:buBlip>
                <a:blip r:embed="rId6"/>
              </a:buBlip>
            </a:pPr>
            <a:r>
              <a:rPr lang="en-US" sz="2600" dirty="0">
                <a:latin typeface="Century Gothic" pitchFamily="34" charset="0"/>
              </a:rPr>
              <a:t>advantage: can be implemented today!</a:t>
            </a:r>
          </a:p>
          <a:p>
            <a:pPr marL="457200" indent="-457200" eaLnBrk="1" hangingPunct="1">
              <a:lnSpc>
                <a:spcPct val="150000"/>
              </a:lnSpc>
              <a:buSzPct val="75000"/>
              <a:buBlip>
                <a:blip r:embed="rId6"/>
              </a:buBlip>
            </a:pPr>
            <a:r>
              <a:rPr lang="en-US" sz="2600" dirty="0">
                <a:latin typeface="Century Gothic" pitchFamily="34" charset="0"/>
              </a:rPr>
              <a:t>disadvantage:</a:t>
            </a:r>
          </a:p>
          <a:p>
            <a:pPr marL="1600200" lvl="2" indent="-457200" eaLnBrk="1" hangingPunct="1">
              <a:lnSpc>
                <a:spcPct val="150000"/>
              </a:lnSpc>
              <a:buSzPct val="75000"/>
              <a:buBlip>
                <a:blip r:embed="rId6"/>
              </a:buBlip>
            </a:pPr>
            <a:r>
              <a:rPr lang="en-US" sz="2600" dirty="0">
                <a:latin typeface="Century Gothic" pitchFamily="34" charset="0"/>
              </a:rPr>
              <a:t>O(n</a:t>
            </a:r>
            <a:r>
              <a:rPr lang="en-US" sz="2600" baseline="30000" dirty="0">
                <a:latin typeface="Century Gothic" pitchFamily="34" charset="0"/>
              </a:rPr>
              <a:t>2</a:t>
            </a:r>
            <a:r>
              <a:rPr lang="en-US" sz="2600" dirty="0">
                <a:latin typeface="Century Gothic" pitchFamily="34" charset="0"/>
              </a:rPr>
              <a:t>) complexity</a:t>
            </a:r>
          </a:p>
          <a:p>
            <a:pPr marL="1600200" lvl="2" indent="-457200" eaLnBrk="1" hangingPunct="1">
              <a:lnSpc>
                <a:spcPct val="150000"/>
              </a:lnSpc>
              <a:buSzPct val="75000"/>
              <a:buBlip>
                <a:blip r:embed="rId6"/>
              </a:buBlip>
            </a:pPr>
            <a:r>
              <a:rPr lang="en-US" sz="2600" dirty="0">
                <a:latin typeface="Century Gothic" pitchFamily="34" charset="0"/>
              </a:rPr>
              <a:t>bonds higher than amount bet?</a:t>
            </a:r>
          </a:p>
        </p:txBody>
      </p:sp>
    </p:spTree>
    <p:extLst>
      <p:ext uri="{BB962C8B-B14F-4D97-AF65-F5344CB8AC3E}">
        <p14:creationId xmlns:p14="http://schemas.microsoft.com/office/powerpoint/2010/main" val="128764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10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10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3"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Public randomness </a:t>
            </a:r>
          </a:p>
        </p:txBody>
      </p:sp>
      <p:sp>
        <p:nvSpPr>
          <p:cNvPr id="8" name="Text Box 6"/>
          <p:cNvSpPr txBox="1">
            <a:spLocks noChangeArrowheads="1"/>
          </p:cNvSpPr>
          <p:nvPr/>
        </p:nvSpPr>
        <p:spPr bwMode="auto">
          <a:xfrm>
            <a:off x="8778875" y="6421438"/>
            <a:ext cx="365125" cy="4365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7</a:t>
            </a:r>
          </a:p>
        </p:txBody>
      </p:sp>
      <p:sp>
        <p:nvSpPr>
          <p:cNvPr id="17" name="Text Box 3"/>
          <p:cNvSpPr txBox="1">
            <a:spLocks noChangeArrowheads="1"/>
          </p:cNvSpPr>
          <p:nvPr/>
        </p:nvSpPr>
        <p:spPr bwMode="auto">
          <a:xfrm>
            <a:off x="13488" y="762000"/>
            <a:ext cx="9067799" cy="524054"/>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eaLnBrk="1" hangingPunct="1">
              <a:lnSpc>
                <a:spcPct val="150000"/>
              </a:lnSpc>
              <a:buSzPct val="75000"/>
              <a:buBlip>
                <a:blip r:embed="rId3"/>
              </a:buBlip>
            </a:pPr>
            <a:r>
              <a:rPr lang="en-US" sz="2600" dirty="0">
                <a:latin typeface="Century Gothic" pitchFamily="34" charset="0"/>
              </a:rPr>
              <a:t>generate trustworthy random values?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441575"/>
            <a:ext cx="5907087" cy="388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8175" y="1371600"/>
            <a:ext cx="3425825"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663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74"/>
                                        </p:tgtEl>
                                        <p:attrNameLst>
                                          <p:attrName>style.visibility</p:attrName>
                                        </p:attrNameLst>
                                      </p:cBhvr>
                                      <p:to>
                                        <p:strVal val="visible"/>
                                      </p:to>
                                    </p:set>
                                    <p:animEffect transition="in" filter="fade">
                                      <p:cBhvr>
                                        <p:cTn id="18" dur="500"/>
                                        <p:tgtEl>
                                          <p:spTgt spid="30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75"/>
                                        </p:tgtEl>
                                        <p:attrNameLst>
                                          <p:attrName>style.visibility</p:attrName>
                                        </p:attrNameLst>
                                      </p:cBhvr>
                                      <p:to>
                                        <p:strVal val="visible"/>
                                      </p:to>
                                    </p:set>
                                    <p:animEffect transition="in" filter="fade">
                                      <p:cBhvr>
                                        <p:cTn id="23"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steemitimages.com/0x0/https:/steemitimages.com/DQmREGJvWhPErVPvoB1aXZSRTqSsGvKBcC7JpFegBg31RdA/image.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https://steemitimages.com/0x0/https:/steemitimages.com/DQmREGJvWhPErVPvoB1aXZSRTqSsGvKBcC7JpFegBg31RdA/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https://steemitimages.com/0x0/https:/steemitimages.com/DQmREGJvWhPErVPvoB1aXZSRTqSsGvKBcC7JpFegBg31RdA/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blockchain mem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20"/>
          <p:cNvSpPr>
            <a:spLocks noChangeArrowheads="1"/>
          </p:cNvSpPr>
          <p:nvPr/>
        </p:nvSpPr>
        <p:spPr bwMode="auto">
          <a:xfrm>
            <a:off x="0" y="0"/>
            <a:ext cx="9155875" cy="719138"/>
          </a:xfrm>
          <a:prstGeom prst="rect">
            <a:avLst/>
          </a:prstGeom>
          <a:no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conscription</a:t>
            </a:r>
          </a:p>
        </p:txBody>
      </p:sp>
      <p:sp>
        <p:nvSpPr>
          <p:cNvPr id="8" name="Text Box 6"/>
          <p:cNvSpPr txBox="1">
            <a:spLocks noChangeArrowheads="1"/>
          </p:cNvSpPr>
          <p:nvPr/>
        </p:nvSpPr>
        <p:spPr bwMode="auto">
          <a:xfrm>
            <a:off x="8778875" y="6421438"/>
            <a:ext cx="365125" cy="4365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8</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8200"/>
            <a:ext cx="9144000" cy="4813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Box 3"/>
          <p:cNvSpPr txBox="1">
            <a:spLocks noChangeArrowheads="1"/>
          </p:cNvSpPr>
          <p:nvPr/>
        </p:nvSpPr>
        <p:spPr bwMode="auto">
          <a:xfrm>
            <a:off x="-12700" y="5651641"/>
            <a:ext cx="8885237" cy="1200329"/>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eaLnBrk="1" hangingPunct="1">
              <a:lnSpc>
                <a:spcPct val="150000"/>
              </a:lnSpc>
              <a:buSzPct val="75000"/>
              <a:buBlip>
                <a:blip r:embed="rId4"/>
              </a:buBlip>
            </a:pPr>
            <a:r>
              <a:rPr lang="en-US" sz="2600" dirty="0">
                <a:latin typeface="Century Gothic" pitchFamily="34" charset="0"/>
              </a:rPr>
              <a:t>true randomness</a:t>
            </a:r>
          </a:p>
          <a:p>
            <a:pPr marL="457200" indent="-457200" eaLnBrk="1" hangingPunct="1">
              <a:lnSpc>
                <a:spcPct val="150000"/>
              </a:lnSpc>
              <a:buSzPct val="75000"/>
              <a:buBlip>
                <a:blip r:embed="rId4"/>
              </a:buBlip>
            </a:pPr>
            <a:r>
              <a:rPr lang="en-US" sz="2600" dirty="0">
                <a:latin typeface="Century Gothic" pitchFamily="34" charset="0"/>
              </a:rPr>
              <a:t>public perception</a:t>
            </a:r>
          </a:p>
        </p:txBody>
      </p:sp>
    </p:spTree>
    <p:extLst>
      <p:ext uri="{BB962C8B-B14F-4D97-AF65-F5344CB8AC3E}">
        <p14:creationId xmlns:p14="http://schemas.microsoft.com/office/powerpoint/2010/main" val="248871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fade">
                                      <p:cBhvr>
                                        <p:cTn id="14" dur="500"/>
                                        <p:tgtEl>
                                          <p:spTgt spid="409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5043</TotalTime>
  <Words>2560</Words>
  <Application>Microsoft Office PowerPoint</Application>
  <PresentationFormat>On-screen Show (4:3)</PresentationFormat>
  <Paragraphs>426</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 Rounded MT Bold</vt:lpstr>
      <vt:lpstr>Calibri</vt:lpstr>
      <vt:lpstr>Century Gothic</vt:lpstr>
      <vt:lpstr>Courier New</vt:lpstr>
      <vt:lpstr>Trebuchet MS</vt:lpstr>
      <vt:lpstr>Office Theme</vt:lpstr>
      <vt:lpstr>  Blockchain: Protocols and Services  [secure multiparty protocols + public randomness beacons]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EE-382: Advanced Computer Networks</dc:title>
  <dc:creator>seecs</dc:creator>
  <cp:lastModifiedBy>Taha Ali</cp:lastModifiedBy>
  <cp:revision>2099</cp:revision>
  <cp:lastPrinted>2018-02-27T11:28:50Z</cp:lastPrinted>
  <dcterms:created xsi:type="dcterms:W3CDTF">2006-08-16T00:00:00Z</dcterms:created>
  <dcterms:modified xsi:type="dcterms:W3CDTF">2022-12-29T13:26:43Z</dcterms:modified>
</cp:coreProperties>
</file>